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21"/>
  </p:notesMasterIdLst>
  <p:sldIdLst>
    <p:sldId id="288" r:id="rId2"/>
    <p:sldId id="289" r:id="rId3"/>
    <p:sldId id="290" r:id="rId4"/>
    <p:sldId id="291" r:id="rId5"/>
    <p:sldId id="292" r:id="rId6"/>
    <p:sldId id="293" r:id="rId7"/>
    <p:sldId id="294" r:id="rId8"/>
    <p:sldId id="295" r:id="rId9"/>
    <p:sldId id="296" r:id="rId10"/>
    <p:sldId id="297" r:id="rId11"/>
    <p:sldId id="298" r:id="rId12"/>
    <p:sldId id="299" r:id="rId13"/>
    <p:sldId id="300" r:id="rId14"/>
    <p:sldId id="301" r:id="rId15"/>
    <p:sldId id="302" r:id="rId16"/>
    <p:sldId id="303" r:id="rId17"/>
    <p:sldId id="304" r:id="rId18"/>
    <p:sldId id="305" r:id="rId19"/>
    <p:sldId id="306"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91" autoAdjust="0"/>
  </p:normalViewPr>
  <p:slideViewPr>
    <p:cSldViewPr>
      <p:cViewPr varScale="1">
        <p:scale>
          <a:sx n="104" d="100"/>
          <a:sy n="104" d="100"/>
        </p:scale>
        <p:origin x="1746"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929D59B-8220-4F93-9D77-C861433E1389}" type="datetimeFigureOut">
              <a:rPr lang="en-US" smtClean="0"/>
              <a:pPr/>
              <a:t>10/5/2021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E809CE-D49B-4726-9C63-182BF966E72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7142B09D-F86B-47E1-9ED5-998D574AAB1F}" type="datetimeFigureOut">
              <a:rPr lang="en-US" smtClean="0"/>
              <a:pPr/>
              <a:t>10/5/2021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D27B0D60-CF78-435A-ABD2-68120EA9F53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142B09D-F86B-47E1-9ED5-998D574AAB1F}" type="datetimeFigureOut">
              <a:rPr lang="en-US" smtClean="0"/>
              <a:pPr/>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7B0D60-CF78-435A-ABD2-68120EA9F53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142B09D-F86B-47E1-9ED5-998D574AAB1F}" type="datetimeFigureOut">
              <a:rPr lang="en-US" smtClean="0"/>
              <a:pPr/>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7B0D60-CF78-435A-ABD2-68120EA9F53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142B09D-F86B-47E1-9ED5-998D574AAB1F}" type="datetimeFigureOut">
              <a:rPr lang="en-US" smtClean="0"/>
              <a:pPr/>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7B0D60-CF78-435A-ABD2-68120EA9F53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7142B09D-F86B-47E1-9ED5-998D574AAB1F}" type="datetimeFigureOut">
              <a:rPr lang="en-US" smtClean="0"/>
              <a:pPr/>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7B0D60-CF78-435A-ABD2-68120EA9F53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142B09D-F86B-47E1-9ED5-998D574AAB1F}" type="datetimeFigureOut">
              <a:rPr lang="en-US" smtClean="0"/>
              <a:pPr/>
              <a:t>10/5/2021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7B0D60-CF78-435A-ABD2-68120EA9F53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142B09D-F86B-47E1-9ED5-998D574AAB1F}" type="datetimeFigureOut">
              <a:rPr lang="en-US" smtClean="0"/>
              <a:pPr/>
              <a:t>10/5/2021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7B0D60-CF78-435A-ABD2-68120EA9F53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7142B09D-F86B-47E1-9ED5-998D574AAB1F}" type="datetimeFigureOut">
              <a:rPr lang="en-US" smtClean="0"/>
              <a:pPr/>
              <a:t>10/5/2021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7B0D60-CF78-435A-ABD2-68120EA9F53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42B09D-F86B-47E1-9ED5-998D574AAB1F}" type="datetimeFigureOut">
              <a:rPr lang="en-US" smtClean="0"/>
              <a:pPr/>
              <a:t>10/5/2021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7B0D60-CF78-435A-ABD2-68120EA9F53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142B09D-F86B-47E1-9ED5-998D574AAB1F}" type="datetimeFigureOut">
              <a:rPr lang="en-US" smtClean="0"/>
              <a:pPr/>
              <a:t>10/5/2021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7B0D60-CF78-435A-ABD2-68120EA9F53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142B09D-F86B-47E1-9ED5-998D574AAB1F}" type="datetimeFigureOut">
              <a:rPr lang="en-US" smtClean="0"/>
              <a:pPr/>
              <a:t>10/5/2021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D27B0D60-CF78-435A-ABD2-68120EA9F53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7142B09D-F86B-47E1-9ED5-998D574AAB1F}" type="datetimeFigureOut">
              <a:rPr lang="en-US" smtClean="0"/>
              <a:pPr/>
              <a:t>10/5/2021</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27B0D60-CF78-435A-ABD2-68120EA9F53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914248E-B418-4A5F-B7B3-9FD1F30F3D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3CC7EA0E-100F-4A4F-AE67-28E2844F2448}"/>
              </a:ext>
            </a:extLst>
          </p:cNvPr>
          <p:cNvSpPr>
            <a:spLocks noGrp="1"/>
          </p:cNvSpPr>
          <p:nvPr>
            <p:ph type="title"/>
          </p:nvPr>
        </p:nvSpPr>
        <p:spPr>
          <a:xfrm>
            <a:off x="685800" y="4267200"/>
            <a:ext cx="7772400" cy="423037"/>
          </a:xfrm>
        </p:spPr>
        <p:txBody>
          <a:bodyPr anchor="ctr">
            <a:noAutofit/>
          </a:bodyPr>
          <a:lstStyle/>
          <a:p>
            <a:pPr algn="ctr"/>
            <a:r>
              <a:rPr lang="en-US" sz="3600" dirty="0"/>
              <a:t>Data Structure &amp; Algorithms (</a:t>
            </a:r>
            <a:r>
              <a:rPr lang="en-IN" sz="3600" dirty="0"/>
              <a:t>PCC-CS301)</a:t>
            </a:r>
          </a:p>
        </p:txBody>
      </p:sp>
      <p:sp>
        <p:nvSpPr>
          <p:cNvPr id="6" name="TextBox 5">
            <a:extLst>
              <a:ext uri="{FF2B5EF4-FFF2-40B4-BE49-F238E27FC236}">
                <a16:creationId xmlns:a16="http://schemas.microsoft.com/office/drawing/2014/main" id="{2A2687FD-01BC-499C-9612-9BA89FAF8756}"/>
              </a:ext>
            </a:extLst>
          </p:cNvPr>
          <p:cNvSpPr txBox="1"/>
          <p:nvPr/>
        </p:nvSpPr>
        <p:spPr>
          <a:xfrm>
            <a:off x="762000" y="5100935"/>
            <a:ext cx="4495800" cy="923330"/>
          </a:xfrm>
          <a:prstGeom prst="rect">
            <a:avLst/>
          </a:prstGeom>
          <a:noFill/>
        </p:spPr>
        <p:txBody>
          <a:bodyPr wrap="square" rtlCol="0">
            <a:spAutoFit/>
          </a:bodyPr>
          <a:lstStyle/>
          <a:p>
            <a:r>
              <a:rPr lang="en-US" dirty="0">
                <a:solidFill>
                  <a:schemeClr val="tx2">
                    <a:lumMod val="50000"/>
                  </a:schemeClr>
                </a:solidFill>
              </a:rPr>
              <a:t>Dr. Dipak Kumar </a:t>
            </a:r>
            <a:r>
              <a:rPr lang="en-US" dirty="0" err="1">
                <a:solidFill>
                  <a:schemeClr val="tx2">
                    <a:lumMod val="50000"/>
                  </a:schemeClr>
                </a:solidFill>
              </a:rPr>
              <a:t>Kole</a:t>
            </a:r>
            <a:endParaRPr lang="en-US" dirty="0">
              <a:solidFill>
                <a:schemeClr val="tx2">
                  <a:lumMod val="50000"/>
                </a:schemeClr>
              </a:solidFill>
            </a:endParaRPr>
          </a:p>
          <a:p>
            <a:r>
              <a:rPr lang="en-US" dirty="0">
                <a:solidFill>
                  <a:schemeClr val="tx2">
                    <a:lumMod val="50000"/>
                  </a:schemeClr>
                </a:solidFill>
              </a:rPr>
              <a:t>Professor, Dept. of CSE, JGEC</a:t>
            </a:r>
          </a:p>
          <a:p>
            <a:r>
              <a:rPr lang="en-US" dirty="0">
                <a:solidFill>
                  <a:schemeClr val="tx2">
                    <a:lumMod val="50000"/>
                  </a:schemeClr>
                </a:solidFill>
              </a:rPr>
              <a:t>Email: dipak.kole@cse.jgec.ac.in</a:t>
            </a:r>
            <a:endParaRPr lang="en-IN" dirty="0">
              <a:solidFill>
                <a:schemeClr val="tx2">
                  <a:lumMod val="50000"/>
                </a:schemeClr>
              </a:solidFill>
            </a:endParaRPr>
          </a:p>
        </p:txBody>
      </p:sp>
    </p:spTree>
    <p:extLst>
      <p:ext uri="{BB962C8B-B14F-4D97-AF65-F5344CB8AC3E}">
        <p14:creationId xmlns:p14="http://schemas.microsoft.com/office/powerpoint/2010/main" val="2409493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F7893-FF92-4DB3-82D0-120CAF790D4B}"/>
              </a:ext>
            </a:extLst>
          </p:cNvPr>
          <p:cNvSpPr>
            <a:spLocks noGrp="1"/>
          </p:cNvSpPr>
          <p:nvPr>
            <p:ph type="title"/>
          </p:nvPr>
        </p:nvSpPr>
        <p:spPr>
          <a:xfrm>
            <a:off x="457200" y="704088"/>
            <a:ext cx="8229600" cy="667512"/>
          </a:xfrm>
        </p:spPr>
        <p:txBody>
          <a:bodyPr>
            <a:normAutofit fontScale="90000"/>
          </a:bodyPr>
          <a:lstStyle/>
          <a:p>
            <a:r>
              <a:rPr lang="en-US" dirty="0"/>
              <a:t>Algorithm:</a:t>
            </a:r>
            <a:endParaRPr lang="en-IN" dirty="0"/>
          </a:p>
        </p:txBody>
      </p:sp>
      <p:sp>
        <p:nvSpPr>
          <p:cNvPr id="3" name="Content Placeholder 2">
            <a:extLst>
              <a:ext uri="{FF2B5EF4-FFF2-40B4-BE49-F238E27FC236}">
                <a16:creationId xmlns:a16="http://schemas.microsoft.com/office/drawing/2014/main" id="{C897C666-B191-41F6-B6AC-4235D2827CD3}"/>
              </a:ext>
            </a:extLst>
          </p:cNvPr>
          <p:cNvSpPr>
            <a:spLocks noGrp="1"/>
          </p:cNvSpPr>
          <p:nvPr>
            <p:ph idx="1"/>
          </p:nvPr>
        </p:nvSpPr>
        <p:spPr>
          <a:xfrm>
            <a:off x="457200" y="1371600"/>
            <a:ext cx="8382000" cy="5029200"/>
          </a:xfrm>
        </p:spPr>
        <p:txBody>
          <a:bodyPr>
            <a:normAutofit lnSpcReduction="10000"/>
          </a:bodyPr>
          <a:lstStyle/>
          <a:p>
            <a:pPr marL="0" indent="0">
              <a:buNone/>
            </a:pPr>
            <a:r>
              <a:rPr lang="en-US" dirty="0"/>
              <a:t>What is an Algorithm?</a:t>
            </a:r>
          </a:p>
          <a:p>
            <a:pPr algn="just">
              <a:lnSpc>
                <a:spcPct val="150000"/>
              </a:lnSpc>
            </a:pPr>
            <a:r>
              <a:rPr lang="en-US" sz="2200" dirty="0"/>
              <a:t>An algorithm is a well defined list of steps for solving a particular problem.</a:t>
            </a:r>
          </a:p>
          <a:p>
            <a:pPr algn="just">
              <a:lnSpc>
                <a:spcPct val="150000"/>
              </a:lnSpc>
            </a:pPr>
            <a:r>
              <a:rPr lang="en-US" sz="2200" dirty="0"/>
              <a:t>Algorithm refers to a set of steps / instructions that step-by-step define how a work is to be executed in order to get the expected results.</a:t>
            </a:r>
          </a:p>
          <a:p>
            <a:pPr algn="just">
              <a:lnSpc>
                <a:spcPct val="150000"/>
              </a:lnSpc>
            </a:pPr>
            <a:r>
              <a:rPr lang="en-US" sz="2200" dirty="0"/>
              <a:t>An algorithm is a mathematical process to solve a problem using a finite number of steps.</a:t>
            </a:r>
          </a:p>
          <a:p>
            <a:pPr algn="just">
              <a:lnSpc>
                <a:spcPct val="150000"/>
              </a:lnSpc>
            </a:pPr>
            <a:r>
              <a:rPr lang="en-US" sz="2200" dirty="0"/>
              <a:t>An algorithm is the set of instructions that defines not just what needs to be done but how to do it.</a:t>
            </a:r>
            <a:endParaRPr lang="en-IN" sz="2200" dirty="0"/>
          </a:p>
        </p:txBody>
      </p:sp>
    </p:spTree>
    <p:extLst>
      <p:ext uri="{BB962C8B-B14F-4D97-AF65-F5344CB8AC3E}">
        <p14:creationId xmlns:p14="http://schemas.microsoft.com/office/powerpoint/2010/main" val="351928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CA41-0FF5-48F3-8EB8-BF6163029D3F}"/>
              </a:ext>
            </a:extLst>
          </p:cNvPr>
          <p:cNvSpPr>
            <a:spLocks noGrp="1"/>
          </p:cNvSpPr>
          <p:nvPr>
            <p:ph type="title"/>
          </p:nvPr>
        </p:nvSpPr>
        <p:spPr>
          <a:xfrm>
            <a:off x="381000" y="499369"/>
            <a:ext cx="8077200" cy="491231"/>
          </a:xfrm>
        </p:spPr>
        <p:txBody>
          <a:bodyPr>
            <a:normAutofit fontScale="90000"/>
          </a:bodyPr>
          <a:lstStyle/>
          <a:p>
            <a:r>
              <a:rPr lang="en-US" sz="3600" dirty="0"/>
              <a:t>Characteristic of an Algorithm:</a:t>
            </a:r>
            <a:endParaRPr lang="en-IN" sz="3600" dirty="0"/>
          </a:p>
        </p:txBody>
      </p:sp>
      <p:sp>
        <p:nvSpPr>
          <p:cNvPr id="3" name="Content Placeholder 2">
            <a:extLst>
              <a:ext uri="{FF2B5EF4-FFF2-40B4-BE49-F238E27FC236}">
                <a16:creationId xmlns:a16="http://schemas.microsoft.com/office/drawing/2014/main" id="{CF463F96-078A-4376-A255-B8554FFBC21A}"/>
              </a:ext>
            </a:extLst>
          </p:cNvPr>
          <p:cNvSpPr>
            <a:spLocks noGrp="1"/>
          </p:cNvSpPr>
          <p:nvPr>
            <p:ph idx="1"/>
          </p:nvPr>
        </p:nvSpPr>
        <p:spPr>
          <a:xfrm>
            <a:off x="381000" y="1066801"/>
            <a:ext cx="8458200" cy="5257800"/>
          </a:xfrm>
        </p:spPr>
        <p:txBody>
          <a:bodyPr>
            <a:normAutofit fontScale="92500" lnSpcReduction="20000"/>
          </a:bodyPr>
          <a:lstStyle/>
          <a:p>
            <a:pPr marL="0" indent="0" algn="just">
              <a:lnSpc>
                <a:spcPct val="150000"/>
              </a:lnSpc>
              <a:buNone/>
            </a:pPr>
            <a:r>
              <a:rPr lang="en-US" sz="2000" dirty="0"/>
              <a:t>An algorithm should have the following characteristics:</a:t>
            </a:r>
          </a:p>
          <a:p>
            <a:pPr algn="just">
              <a:lnSpc>
                <a:spcPct val="150000"/>
              </a:lnSpc>
            </a:pPr>
            <a:r>
              <a:rPr lang="en-US" sz="2000" b="1" dirty="0"/>
              <a:t>Input: </a:t>
            </a:r>
            <a:r>
              <a:rPr lang="en-US" sz="2000" dirty="0"/>
              <a:t>An algorithm should have zero or more well defined inputs.</a:t>
            </a:r>
          </a:p>
          <a:p>
            <a:pPr algn="just">
              <a:lnSpc>
                <a:spcPct val="150000"/>
              </a:lnSpc>
            </a:pPr>
            <a:r>
              <a:rPr lang="en-US" sz="2000" b="1" dirty="0"/>
              <a:t>Output: </a:t>
            </a:r>
            <a:r>
              <a:rPr lang="en-US" sz="2000" dirty="0"/>
              <a:t>An algorithm should have at least one desired output.</a:t>
            </a:r>
          </a:p>
          <a:p>
            <a:pPr algn="just">
              <a:lnSpc>
                <a:spcPct val="150000"/>
              </a:lnSpc>
            </a:pPr>
            <a:r>
              <a:rPr lang="en-US" sz="2000" b="1" dirty="0"/>
              <a:t>Finiteness: </a:t>
            </a:r>
            <a:r>
              <a:rPr lang="en-US" sz="2000" dirty="0"/>
              <a:t>Algorithm must terminate after a finite number of steps.</a:t>
            </a:r>
          </a:p>
          <a:p>
            <a:pPr algn="just">
              <a:lnSpc>
                <a:spcPct val="150000"/>
              </a:lnSpc>
            </a:pPr>
            <a:r>
              <a:rPr lang="en-US" sz="2000" b="1" dirty="0"/>
              <a:t>Definiteness: </a:t>
            </a:r>
            <a:r>
              <a:rPr lang="en-US" sz="2000" dirty="0"/>
              <a:t>Algorithm should be clear and unambiguous. Each of its steps and their inputs / outputs should be clear and must lead to only one meaning.</a:t>
            </a:r>
          </a:p>
          <a:p>
            <a:pPr algn="just">
              <a:lnSpc>
                <a:spcPct val="150000"/>
              </a:lnSpc>
            </a:pPr>
            <a:r>
              <a:rPr lang="en-US" sz="2000" b="1" dirty="0"/>
              <a:t>Feasibility: </a:t>
            </a:r>
            <a:r>
              <a:rPr lang="en-US" sz="2000" dirty="0"/>
              <a:t>Should be feasible with the available resources.</a:t>
            </a:r>
          </a:p>
          <a:p>
            <a:pPr marL="0" indent="0" algn="just">
              <a:lnSpc>
                <a:spcPct val="150000"/>
              </a:lnSpc>
              <a:buNone/>
            </a:pPr>
            <a:r>
              <a:rPr lang="en-US" sz="2000" b="1" u="sng" dirty="0"/>
              <a:t>Note: </a:t>
            </a:r>
          </a:p>
          <a:p>
            <a:pPr marL="457200" indent="-457200" algn="just">
              <a:lnSpc>
                <a:spcPct val="150000"/>
              </a:lnSpc>
              <a:buAutoNum type="arabicPeriod"/>
            </a:pPr>
            <a:r>
              <a:rPr lang="en-US" sz="2000" dirty="0"/>
              <a:t>An algorithm should have step-by-step directions, which should be independent of any programming language.</a:t>
            </a:r>
          </a:p>
          <a:p>
            <a:pPr marL="457200" indent="-457200" algn="just">
              <a:lnSpc>
                <a:spcPct val="150000"/>
              </a:lnSpc>
              <a:buAutoNum type="arabicPeriod"/>
            </a:pPr>
            <a:r>
              <a:rPr lang="en-US" sz="2000" dirty="0"/>
              <a:t> Each algorithm will involve at least one particular data structure.</a:t>
            </a:r>
          </a:p>
          <a:p>
            <a:pPr marL="457200" indent="-457200" algn="just">
              <a:lnSpc>
                <a:spcPct val="150000"/>
              </a:lnSpc>
              <a:buAutoNum type="arabicPeriod"/>
            </a:pPr>
            <a:endParaRPr lang="en-IN" sz="2000" dirty="0"/>
          </a:p>
        </p:txBody>
      </p:sp>
    </p:spTree>
    <p:extLst>
      <p:ext uri="{BB962C8B-B14F-4D97-AF65-F5344CB8AC3E}">
        <p14:creationId xmlns:p14="http://schemas.microsoft.com/office/powerpoint/2010/main" val="410404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1000"/>
                                        <p:tgtEl>
                                          <p:spTgt spid="3">
                                            <p:txEl>
                                              <p:pRg st="7" end="7"/>
                                            </p:txEl>
                                          </p:spTgt>
                                        </p:tgtEl>
                                      </p:cBhvr>
                                    </p:animEffect>
                                    <p:anim calcmode="lin" valueType="num">
                                      <p:cBhvr>
                                        <p:cTn id="4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1000"/>
                                        <p:tgtEl>
                                          <p:spTgt spid="3">
                                            <p:txEl>
                                              <p:pRg st="8" end="8"/>
                                            </p:txEl>
                                          </p:spTgt>
                                        </p:tgtEl>
                                      </p:cBhvr>
                                    </p:animEffect>
                                    <p:anim calcmode="lin" valueType="num">
                                      <p:cBhvr>
                                        <p:cTn id="5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B204B-C956-4D53-A917-E0D5CA01F90E}"/>
              </a:ext>
            </a:extLst>
          </p:cNvPr>
          <p:cNvSpPr>
            <a:spLocks noGrp="1"/>
          </p:cNvSpPr>
          <p:nvPr>
            <p:ph type="title"/>
          </p:nvPr>
        </p:nvSpPr>
        <p:spPr>
          <a:xfrm>
            <a:off x="457200" y="304800"/>
            <a:ext cx="8077200" cy="591312"/>
          </a:xfrm>
        </p:spPr>
        <p:txBody>
          <a:bodyPr>
            <a:noAutofit/>
          </a:bodyPr>
          <a:lstStyle/>
          <a:p>
            <a:r>
              <a:rPr lang="en-US" sz="3600" dirty="0"/>
              <a:t>Analysis of Algorithm:</a:t>
            </a:r>
            <a:endParaRPr lang="en-IN" sz="3600" dirty="0"/>
          </a:p>
        </p:txBody>
      </p:sp>
      <p:sp>
        <p:nvSpPr>
          <p:cNvPr id="3" name="Content Placeholder 2">
            <a:extLst>
              <a:ext uri="{FF2B5EF4-FFF2-40B4-BE49-F238E27FC236}">
                <a16:creationId xmlns:a16="http://schemas.microsoft.com/office/drawing/2014/main" id="{B536C1B3-50A1-4C09-8914-6BA654BA4830}"/>
              </a:ext>
            </a:extLst>
          </p:cNvPr>
          <p:cNvSpPr>
            <a:spLocks noGrp="1"/>
          </p:cNvSpPr>
          <p:nvPr>
            <p:ph idx="1"/>
          </p:nvPr>
        </p:nvSpPr>
        <p:spPr>
          <a:xfrm>
            <a:off x="457200" y="896112"/>
            <a:ext cx="8229600" cy="5428488"/>
          </a:xfrm>
        </p:spPr>
        <p:txBody>
          <a:bodyPr/>
          <a:lstStyle/>
          <a:p>
            <a:pPr marL="0" indent="0">
              <a:buNone/>
            </a:pPr>
            <a:r>
              <a:rPr lang="en-US" sz="2400" dirty="0"/>
              <a:t>Why do we analyze an Algorithm?</a:t>
            </a:r>
          </a:p>
          <a:p>
            <a:pPr algn="just"/>
            <a:r>
              <a:rPr lang="en-US" sz="2000" dirty="0"/>
              <a:t>One problem can have many algorithms (solutions) which can provide the required solutions. So, we need to compare the algorithms of that problem with respect to time and space. To find the best algorithm, we analyze algorithms.</a:t>
            </a:r>
          </a:p>
          <a:p>
            <a:pPr marL="0" indent="0" algn="just">
              <a:buNone/>
            </a:pPr>
            <a:endParaRPr lang="en-IN" sz="2000" dirty="0"/>
          </a:p>
          <a:p>
            <a:pPr marL="0" indent="0" algn="just">
              <a:buNone/>
            </a:pPr>
            <a:endParaRPr lang="en-IN" sz="2000" dirty="0"/>
          </a:p>
          <a:p>
            <a:pPr marL="0" indent="0" algn="just">
              <a:buNone/>
            </a:pPr>
            <a:endParaRPr lang="en-IN" sz="2000" dirty="0"/>
          </a:p>
          <a:p>
            <a:pPr marL="0" indent="0" algn="just">
              <a:buNone/>
            </a:pPr>
            <a:endParaRPr lang="en-IN" sz="2000" dirty="0"/>
          </a:p>
          <a:p>
            <a:pPr marL="0" indent="0" algn="just">
              <a:buNone/>
            </a:pPr>
            <a:endParaRPr lang="en-IN" sz="2000" dirty="0"/>
          </a:p>
          <a:p>
            <a:pPr marL="0" indent="0" algn="just">
              <a:buNone/>
            </a:pPr>
            <a:endParaRPr lang="en-IN" sz="2000" dirty="0"/>
          </a:p>
          <a:p>
            <a:pPr marL="0" indent="0" algn="just">
              <a:buNone/>
            </a:pPr>
            <a:endParaRPr lang="en-IN" sz="2000" dirty="0"/>
          </a:p>
          <a:p>
            <a:pPr marL="0" indent="0" algn="just">
              <a:buNone/>
            </a:pPr>
            <a:endParaRPr lang="en-IN" sz="2000" dirty="0"/>
          </a:p>
          <a:p>
            <a:pPr algn="just"/>
            <a:r>
              <a:rPr lang="en-IN" sz="1800" dirty="0"/>
              <a:t>Note: The time complexity of an algorithm largely depend on the problem input size (n).</a:t>
            </a:r>
          </a:p>
        </p:txBody>
      </p:sp>
      <p:grpSp>
        <p:nvGrpSpPr>
          <p:cNvPr id="23" name="Group 22">
            <a:extLst>
              <a:ext uri="{FF2B5EF4-FFF2-40B4-BE49-F238E27FC236}">
                <a16:creationId xmlns:a16="http://schemas.microsoft.com/office/drawing/2014/main" id="{FFC96830-3307-41C6-B98F-DE05CB3B8941}"/>
              </a:ext>
            </a:extLst>
          </p:cNvPr>
          <p:cNvGrpSpPr/>
          <p:nvPr/>
        </p:nvGrpSpPr>
        <p:grpSpPr>
          <a:xfrm>
            <a:off x="1744092" y="2552700"/>
            <a:ext cx="4671504" cy="2545775"/>
            <a:chOff x="1744092" y="2552700"/>
            <a:chExt cx="4671504" cy="2545775"/>
          </a:xfrm>
        </p:grpSpPr>
        <p:sp>
          <p:nvSpPr>
            <p:cNvPr id="4" name="Rectangle 3">
              <a:extLst>
                <a:ext uri="{FF2B5EF4-FFF2-40B4-BE49-F238E27FC236}">
                  <a16:creationId xmlns:a16="http://schemas.microsoft.com/office/drawing/2014/main" id="{0DA9BA97-1197-40E9-BA80-406D8591E9FF}"/>
                </a:ext>
              </a:extLst>
            </p:cNvPr>
            <p:cNvSpPr/>
            <p:nvPr/>
          </p:nvSpPr>
          <p:spPr>
            <a:xfrm>
              <a:off x="1744092" y="3429000"/>
              <a:ext cx="1600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Problem</a:t>
              </a:r>
              <a:endParaRPr lang="en-IN" dirty="0"/>
            </a:p>
          </p:txBody>
        </p:sp>
        <p:sp>
          <p:nvSpPr>
            <p:cNvPr id="8" name="Rectangle 7">
              <a:extLst>
                <a:ext uri="{FF2B5EF4-FFF2-40B4-BE49-F238E27FC236}">
                  <a16:creationId xmlns:a16="http://schemas.microsoft.com/office/drawing/2014/main" id="{BF156476-3E26-4B55-B588-8CC904AB910D}"/>
                </a:ext>
              </a:extLst>
            </p:cNvPr>
            <p:cNvSpPr/>
            <p:nvPr/>
          </p:nvSpPr>
          <p:spPr>
            <a:xfrm>
              <a:off x="4815396" y="2552700"/>
              <a:ext cx="1600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Algorithm 1</a:t>
              </a:r>
              <a:endParaRPr lang="en-IN" dirty="0"/>
            </a:p>
          </p:txBody>
        </p:sp>
        <p:sp>
          <p:nvSpPr>
            <p:cNvPr id="10" name="Rectangle 9">
              <a:extLst>
                <a:ext uri="{FF2B5EF4-FFF2-40B4-BE49-F238E27FC236}">
                  <a16:creationId xmlns:a16="http://schemas.microsoft.com/office/drawing/2014/main" id="{12134C68-3E68-4B12-A60A-E3CD83138F88}"/>
                </a:ext>
              </a:extLst>
            </p:cNvPr>
            <p:cNvSpPr/>
            <p:nvPr/>
          </p:nvSpPr>
          <p:spPr>
            <a:xfrm>
              <a:off x="4815396" y="3212525"/>
              <a:ext cx="1600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Algorithm 2</a:t>
              </a:r>
              <a:endParaRPr lang="en-IN" dirty="0"/>
            </a:p>
          </p:txBody>
        </p:sp>
        <p:sp>
          <p:nvSpPr>
            <p:cNvPr id="12" name="Rectangle 11">
              <a:extLst>
                <a:ext uri="{FF2B5EF4-FFF2-40B4-BE49-F238E27FC236}">
                  <a16:creationId xmlns:a16="http://schemas.microsoft.com/office/drawing/2014/main" id="{ED783F92-5E8A-4A0C-AE86-278A5521EC1D}"/>
                </a:ext>
              </a:extLst>
            </p:cNvPr>
            <p:cNvSpPr/>
            <p:nvPr/>
          </p:nvSpPr>
          <p:spPr>
            <a:xfrm>
              <a:off x="4815396" y="3872350"/>
              <a:ext cx="1600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Algorithm 3</a:t>
              </a:r>
              <a:endParaRPr lang="en-IN" dirty="0"/>
            </a:p>
          </p:txBody>
        </p:sp>
        <p:sp>
          <p:nvSpPr>
            <p:cNvPr id="14" name="Rectangle 13">
              <a:extLst>
                <a:ext uri="{FF2B5EF4-FFF2-40B4-BE49-F238E27FC236}">
                  <a16:creationId xmlns:a16="http://schemas.microsoft.com/office/drawing/2014/main" id="{354B1264-3B4C-4008-98FE-7B4DF30DF274}"/>
                </a:ext>
              </a:extLst>
            </p:cNvPr>
            <p:cNvSpPr/>
            <p:nvPr/>
          </p:nvSpPr>
          <p:spPr>
            <a:xfrm>
              <a:off x="4815396" y="4565075"/>
              <a:ext cx="1600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Algorithm 4</a:t>
              </a:r>
              <a:endParaRPr lang="en-IN" dirty="0"/>
            </a:p>
          </p:txBody>
        </p:sp>
        <p:cxnSp>
          <p:nvCxnSpPr>
            <p:cNvPr id="16" name="Straight Arrow Connector 15">
              <a:extLst>
                <a:ext uri="{FF2B5EF4-FFF2-40B4-BE49-F238E27FC236}">
                  <a16:creationId xmlns:a16="http://schemas.microsoft.com/office/drawing/2014/main" id="{0C3531F1-99CA-4A74-89DE-43E15F1C2CD7}"/>
                </a:ext>
              </a:extLst>
            </p:cNvPr>
            <p:cNvCxnSpPr>
              <a:stCxn id="4" idx="3"/>
              <a:endCxn id="8" idx="1"/>
            </p:cNvCxnSpPr>
            <p:nvPr/>
          </p:nvCxnSpPr>
          <p:spPr>
            <a:xfrm flipV="1">
              <a:off x="3344292" y="2819400"/>
              <a:ext cx="1471104" cy="876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1CB5F0-D6F0-4557-937D-4D742F21E90C}"/>
                </a:ext>
              </a:extLst>
            </p:cNvPr>
            <p:cNvCxnSpPr>
              <a:stCxn id="4" idx="3"/>
              <a:endCxn id="10" idx="1"/>
            </p:cNvCxnSpPr>
            <p:nvPr/>
          </p:nvCxnSpPr>
          <p:spPr>
            <a:xfrm flipV="1">
              <a:off x="3344292" y="3479225"/>
              <a:ext cx="1471104" cy="216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51E6E-CB1B-4DEC-A7E4-B1B41294682A}"/>
                </a:ext>
              </a:extLst>
            </p:cNvPr>
            <p:cNvCxnSpPr>
              <a:stCxn id="4" idx="3"/>
              <a:endCxn id="12" idx="1"/>
            </p:cNvCxnSpPr>
            <p:nvPr/>
          </p:nvCxnSpPr>
          <p:spPr>
            <a:xfrm>
              <a:off x="3344292" y="3695700"/>
              <a:ext cx="1471104" cy="443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239078-E34C-415E-A773-793C98D55737}"/>
                </a:ext>
              </a:extLst>
            </p:cNvPr>
            <p:cNvCxnSpPr>
              <a:stCxn id="4" idx="3"/>
            </p:cNvCxnSpPr>
            <p:nvPr/>
          </p:nvCxnSpPr>
          <p:spPr>
            <a:xfrm>
              <a:off x="3344292" y="3695700"/>
              <a:ext cx="1471104" cy="1226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296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Effect transition="in" filter="barn(inVertical)">
                                      <p:cBhvr>
                                        <p:cTn id="1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DDF1F-5501-4536-933F-9F13E0B70BA7}"/>
              </a:ext>
            </a:extLst>
          </p:cNvPr>
          <p:cNvSpPr>
            <a:spLocks noGrp="1"/>
          </p:cNvSpPr>
          <p:nvPr>
            <p:ph type="title"/>
          </p:nvPr>
        </p:nvSpPr>
        <p:spPr>
          <a:xfrm>
            <a:off x="381000" y="457200"/>
            <a:ext cx="8153400" cy="475488"/>
          </a:xfrm>
        </p:spPr>
        <p:txBody>
          <a:bodyPr>
            <a:noAutofit/>
          </a:bodyPr>
          <a:lstStyle/>
          <a:p>
            <a:r>
              <a:rPr lang="en-US" sz="3200" dirty="0"/>
              <a:t>Analysis of Algorithm: (</a:t>
            </a:r>
            <a:r>
              <a:rPr lang="en-US" sz="3200" dirty="0" err="1"/>
              <a:t>Cont</a:t>
            </a:r>
            <a:r>
              <a:rPr lang="en-US" sz="3200" dirty="0"/>
              <a:t>….)</a:t>
            </a:r>
            <a:endParaRPr lang="en-IN" sz="2800" dirty="0"/>
          </a:p>
        </p:txBody>
      </p:sp>
      <p:sp>
        <p:nvSpPr>
          <p:cNvPr id="3" name="Content Placeholder 2">
            <a:extLst>
              <a:ext uri="{FF2B5EF4-FFF2-40B4-BE49-F238E27FC236}">
                <a16:creationId xmlns:a16="http://schemas.microsoft.com/office/drawing/2014/main" id="{52E2AE3F-F563-43AB-A8FA-8E4121B977C6}"/>
              </a:ext>
            </a:extLst>
          </p:cNvPr>
          <p:cNvSpPr>
            <a:spLocks noGrp="1"/>
          </p:cNvSpPr>
          <p:nvPr>
            <p:ph idx="1"/>
          </p:nvPr>
        </p:nvSpPr>
        <p:spPr>
          <a:xfrm>
            <a:off x="304800" y="1066800"/>
            <a:ext cx="8610600" cy="5486400"/>
          </a:xfrm>
        </p:spPr>
        <p:txBody>
          <a:bodyPr>
            <a:normAutofit fontScale="92500" lnSpcReduction="20000"/>
          </a:bodyPr>
          <a:lstStyle/>
          <a:p>
            <a:pPr algn="just">
              <a:lnSpc>
                <a:spcPct val="160000"/>
              </a:lnSpc>
            </a:pPr>
            <a:r>
              <a:rPr lang="en-US" sz="2000" dirty="0"/>
              <a:t>Complexity of an algorithm measure how “fast” is the algorithm (time complexity) and what “amount” of memory it uses (space complexity)</a:t>
            </a:r>
          </a:p>
          <a:p>
            <a:pPr marL="0" indent="0" algn="just">
              <a:lnSpc>
                <a:spcPct val="160000"/>
              </a:lnSpc>
              <a:buNone/>
            </a:pPr>
            <a:endParaRPr lang="en-US" sz="2000"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algn="just">
              <a:lnSpc>
                <a:spcPct val="150000"/>
              </a:lnSpc>
            </a:pPr>
            <a:r>
              <a:rPr lang="en-IN" sz="2000" dirty="0">
                <a:highlight>
                  <a:srgbClr val="FFFF00"/>
                </a:highlight>
              </a:rPr>
              <a:t>Time Complexity: </a:t>
            </a:r>
            <a:r>
              <a:rPr lang="en-IN" sz="2000" dirty="0"/>
              <a:t>Time complexity of an algorithm is measured by counting the total primitive operations performed by the algorithm.</a:t>
            </a:r>
          </a:p>
          <a:p>
            <a:pPr algn="just">
              <a:lnSpc>
                <a:spcPct val="150000"/>
              </a:lnSpc>
            </a:pPr>
            <a:r>
              <a:rPr lang="en-IN" sz="2000" dirty="0">
                <a:highlight>
                  <a:srgbClr val="FFFF00"/>
                </a:highlight>
              </a:rPr>
              <a:t>Space Complexity: </a:t>
            </a:r>
            <a:r>
              <a:rPr lang="en-IN" sz="2000" dirty="0"/>
              <a:t>Space complexity of an algorithm is the maximum memory space required by the algorithm in its life cycle.</a:t>
            </a:r>
          </a:p>
          <a:p>
            <a:pPr algn="just"/>
            <a:endParaRPr lang="en-IN" sz="2000" dirty="0"/>
          </a:p>
          <a:p>
            <a:pPr marL="0" indent="0" algn="just">
              <a:buNone/>
            </a:pPr>
            <a:r>
              <a:rPr lang="en-IN" sz="2000" b="1" dirty="0"/>
              <a:t>Note: </a:t>
            </a:r>
            <a:r>
              <a:rPr lang="en-IN" sz="2000" dirty="0"/>
              <a:t>Efficiency of an algorithm depends on time complexity and space   </a:t>
            </a:r>
          </a:p>
          <a:p>
            <a:pPr marL="0" indent="0" algn="just">
              <a:buNone/>
            </a:pPr>
            <a:r>
              <a:rPr lang="en-IN" sz="2000" dirty="0"/>
              <a:t>           complexity.</a:t>
            </a:r>
          </a:p>
        </p:txBody>
      </p:sp>
      <p:grpSp>
        <p:nvGrpSpPr>
          <p:cNvPr id="16" name="Group 15">
            <a:extLst>
              <a:ext uri="{FF2B5EF4-FFF2-40B4-BE49-F238E27FC236}">
                <a16:creationId xmlns:a16="http://schemas.microsoft.com/office/drawing/2014/main" id="{11B38833-E07C-49A6-BF41-B913DCED464A}"/>
              </a:ext>
            </a:extLst>
          </p:cNvPr>
          <p:cNvGrpSpPr/>
          <p:nvPr/>
        </p:nvGrpSpPr>
        <p:grpSpPr>
          <a:xfrm>
            <a:off x="838200" y="1959742"/>
            <a:ext cx="7696200" cy="1219200"/>
            <a:chOff x="838200" y="2057400"/>
            <a:chExt cx="7696200" cy="1219200"/>
          </a:xfrm>
        </p:grpSpPr>
        <p:sp>
          <p:nvSpPr>
            <p:cNvPr id="5" name="Rectangle 4">
              <a:extLst>
                <a:ext uri="{FF2B5EF4-FFF2-40B4-BE49-F238E27FC236}">
                  <a16:creationId xmlns:a16="http://schemas.microsoft.com/office/drawing/2014/main" id="{5DA5DF6F-25C2-4E70-B59E-382134AE985D}"/>
                </a:ext>
              </a:extLst>
            </p:cNvPr>
            <p:cNvSpPr/>
            <p:nvPr/>
          </p:nvSpPr>
          <p:spPr>
            <a:xfrm>
              <a:off x="2971800" y="2057400"/>
              <a:ext cx="3429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Complexity of an Algorithm</a:t>
              </a:r>
              <a:endParaRPr lang="en-IN" dirty="0"/>
            </a:p>
          </p:txBody>
        </p:sp>
        <p:sp>
          <p:nvSpPr>
            <p:cNvPr id="7" name="Rectangle 6">
              <a:extLst>
                <a:ext uri="{FF2B5EF4-FFF2-40B4-BE49-F238E27FC236}">
                  <a16:creationId xmlns:a16="http://schemas.microsoft.com/office/drawing/2014/main" id="{216EC122-DE46-4A12-AF8D-B7602C604A79}"/>
                </a:ext>
              </a:extLst>
            </p:cNvPr>
            <p:cNvSpPr/>
            <p:nvPr/>
          </p:nvSpPr>
          <p:spPr>
            <a:xfrm>
              <a:off x="838200" y="2895600"/>
              <a:ext cx="2133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 Complexity </a:t>
              </a:r>
              <a:endParaRPr lang="en-IN" dirty="0"/>
            </a:p>
          </p:txBody>
        </p:sp>
        <p:sp>
          <p:nvSpPr>
            <p:cNvPr id="9" name="Rectangle 8">
              <a:extLst>
                <a:ext uri="{FF2B5EF4-FFF2-40B4-BE49-F238E27FC236}">
                  <a16:creationId xmlns:a16="http://schemas.microsoft.com/office/drawing/2014/main" id="{34E9848B-6EA0-452B-80CA-B43E76979B29}"/>
                </a:ext>
              </a:extLst>
            </p:cNvPr>
            <p:cNvSpPr/>
            <p:nvPr/>
          </p:nvSpPr>
          <p:spPr>
            <a:xfrm>
              <a:off x="6400800" y="2895600"/>
              <a:ext cx="2133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 Complexity </a:t>
              </a:r>
              <a:endParaRPr lang="en-IN" dirty="0"/>
            </a:p>
          </p:txBody>
        </p:sp>
        <p:cxnSp>
          <p:nvCxnSpPr>
            <p:cNvPr id="11" name="Connector: Elbow 10">
              <a:extLst>
                <a:ext uri="{FF2B5EF4-FFF2-40B4-BE49-F238E27FC236}">
                  <a16:creationId xmlns:a16="http://schemas.microsoft.com/office/drawing/2014/main" id="{4B4189F7-5E1C-440B-90CC-338CA60A6168}"/>
                </a:ext>
              </a:extLst>
            </p:cNvPr>
            <p:cNvCxnSpPr>
              <a:cxnSpLocks/>
              <a:stCxn id="5" idx="2"/>
              <a:endCxn id="7" idx="3"/>
            </p:cNvCxnSpPr>
            <p:nvPr/>
          </p:nvCxnSpPr>
          <p:spPr>
            <a:xfrm rot="5400000">
              <a:off x="3523050" y="1887150"/>
              <a:ext cx="612000" cy="17145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BC5F3FA-CF2F-4892-A76B-F805EA0E4BDC}"/>
                </a:ext>
              </a:extLst>
            </p:cNvPr>
            <p:cNvCxnSpPr>
              <a:endCxn id="9" idx="1"/>
            </p:cNvCxnSpPr>
            <p:nvPr/>
          </p:nvCxnSpPr>
          <p:spPr>
            <a:xfrm>
              <a:off x="4686300" y="3050400"/>
              <a:ext cx="1714500" cy="35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066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p:cTn id="20"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p:cTn id="27"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 calcmode="lin" valueType="num">
                                      <p:cBhvr>
                                        <p:cTn id="34"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36" dur="500"/>
                                        <p:tgtEl>
                                          <p:spTgt spid="3">
                                            <p:txEl>
                                              <p:pRg st="9" end="9"/>
                                            </p:txEl>
                                          </p:spTgt>
                                        </p:tgtEl>
                                      </p:cBhvr>
                                    </p:animEffect>
                                  </p:childTnLst>
                                </p:cTn>
                              </p:par>
                              <p:par>
                                <p:cTn id="37" presetID="53" presetClass="entr" presetSubtype="16"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 calcmode="lin" valueType="num">
                                      <p:cBhvr>
                                        <p:cTn id="39"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1189-125E-4520-A245-915B1AD19B80}"/>
              </a:ext>
            </a:extLst>
          </p:cNvPr>
          <p:cNvSpPr>
            <a:spLocks noGrp="1"/>
          </p:cNvSpPr>
          <p:nvPr>
            <p:ph type="title"/>
          </p:nvPr>
        </p:nvSpPr>
        <p:spPr>
          <a:xfrm>
            <a:off x="426128" y="257556"/>
            <a:ext cx="8229600" cy="551688"/>
          </a:xfrm>
        </p:spPr>
        <p:txBody>
          <a:bodyPr>
            <a:noAutofit/>
          </a:bodyPr>
          <a:lstStyle/>
          <a:p>
            <a:r>
              <a:rPr lang="en-IN" sz="2800" dirty="0"/>
              <a:t>Analysis of Algorithm: (</a:t>
            </a:r>
            <a:r>
              <a:rPr lang="en-IN" sz="2800" dirty="0" err="1"/>
              <a:t>Cont</a:t>
            </a:r>
            <a:r>
              <a:rPr lang="en-IN" sz="2800" dirty="0"/>
              <a:t>….)</a:t>
            </a:r>
          </a:p>
        </p:txBody>
      </p:sp>
      <p:sp>
        <p:nvSpPr>
          <p:cNvPr id="3" name="Content Placeholder 2">
            <a:extLst>
              <a:ext uri="{FF2B5EF4-FFF2-40B4-BE49-F238E27FC236}">
                <a16:creationId xmlns:a16="http://schemas.microsoft.com/office/drawing/2014/main" id="{BB88C85B-17D4-40EA-8455-BA863E920D02}"/>
              </a:ext>
            </a:extLst>
          </p:cNvPr>
          <p:cNvSpPr>
            <a:spLocks noGrp="1"/>
          </p:cNvSpPr>
          <p:nvPr>
            <p:ph idx="1"/>
          </p:nvPr>
        </p:nvSpPr>
        <p:spPr>
          <a:xfrm>
            <a:off x="457200" y="914400"/>
            <a:ext cx="8229600" cy="5686044"/>
          </a:xfrm>
        </p:spPr>
        <p:txBody>
          <a:bodyPr/>
          <a:lstStyle/>
          <a:p>
            <a:pPr marL="0" indent="0">
              <a:buNone/>
            </a:pPr>
            <a:endParaRPr lang="en-US" dirty="0"/>
          </a:p>
          <a:p>
            <a:pPr marL="0" indent="0">
              <a:buNone/>
            </a:pPr>
            <a:endParaRPr lang="en-IN" dirty="0"/>
          </a:p>
          <a:p>
            <a:pPr marL="0" indent="0">
              <a:buNone/>
            </a:pPr>
            <a:endParaRPr lang="en-IN" dirty="0"/>
          </a:p>
          <a:p>
            <a:pPr algn="just"/>
            <a:endParaRPr lang="en-IN" sz="2000" dirty="0"/>
          </a:p>
          <a:p>
            <a:pPr algn="just"/>
            <a:r>
              <a:rPr lang="en-IN" sz="2000" dirty="0"/>
              <a:t>Time complexity of an algorithm can be calculated by using the above two methods.</a:t>
            </a:r>
          </a:p>
          <a:p>
            <a:pPr algn="just"/>
            <a:r>
              <a:rPr lang="en-IN" sz="2000" dirty="0"/>
              <a:t>Efficiency of an algorithm can be </a:t>
            </a:r>
            <a:r>
              <a:rPr lang="en-IN" sz="2000" dirty="0" err="1"/>
              <a:t>analyzed</a:t>
            </a:r>
            <a:r>
              <a:rPr lang="en-IN" sz="2000" dirty="0"/>
              <a:t> at two different stages, </a:t>
            </a:r>
            <a:r>
              <a:rPr lang="en-IN" sz="2000" dirty="0">
                <a:highlight>
                  <a:srgbClr val="FFFF00"/>
                </a:highlight>
              </a:rPr>
              <a:t>before implementation </a:t>
            </a:r>
            <a:r>
              <a:rPr lang="en-IN" sz="2000" dirty="0"/>
              <a:t>and </a:t>
            </a:r>
            <a:r>
              <a:rPr lang="en-IN" sz="2000" dirty="0">
                <a:highlight>
                  <a:srgbClr val="FFFF00"/>
                </a:highlight>
              </a:rPr>
              <a:t>after implementation</a:t>
            </a:r>
            <a:r>
              <a:rPr lang="en-IN" sz="2000" dirty="0"/>
              <a:t>.</a:t>
            </a:r>
          </a:p>
          <a:p>
            <a:pPr marL="0" indent="0" algn="just">
              <a:lnSpc>
                <a:spcPct val="150000"/>
              </a:lnSpc>
              <a:buNone/>
            </a:pPr>
            <a:r>
              <a:rPr lang="en-IN" sz="2000" b="1" dirty="0"/>
              <a:t>Priori Analysis: </a:t>
            </a:r>
            <a:r>
              <a:rPr lang="en-IN" sz="2000" dirty="0"/>
              <a:t>This is a theoretical analysis of an algorithm.</a:t>
            </a:r>
          </a:p>
          <a:p>
            <a:pPr algn="just">
              <a:lnSpc>
                <a:spcPct val="150000"/>
              </a:lnSpc>
            </a:pPr>
            <a:r>
              <a:rPr lang="en-IN" sz="2000" dirty="0"/>
              <a:t>It is independent of any programming language and types of hardware.</a:t>
            </a:r>
          </a:p>
          <a:p>
            <a:pPr algn="just">
              <a:lnSpc>
                <a:spcPct val="150000"/>
              </a:lnSpc>
            </a:pPr>
            <a:r>
              <a:rPr lang="en-IN" sz="2000" dirty="0"/>
              <a:t>The time complexity of an algorithm using priori analysis is same for every system.</a:t>
            </a:r>
          </a:p>
          <a:p>
            <a:pPr algn="just">
              <a:lnSpc>
                <a:spcPct val="150000"/>
              </a:lnSpc>
            </a:pPr>
            <a:r>
              <a:rPr lang="en-IN" sz="2000" dirty="0"/>
              <a:t>If the programming running faster, credit goes to the programmers. </a:t>
            </a:r>
          </a:p>
          <a:p>
            <a:pPr algn="just"/>
            <a:endParaRPr lang="en-IN" sz="2000" dirty="0"/>
          </a:p>
        </p:txBody>
      </p:sp>
      <p:grpSp>
        <p:nvGrpSpPr>
          <p:cNvPr id="4" name="Group 3">
            <a:extLst>
              <a:ext uri="{FF2B5EF4-FFF2-40B4-BE49-F238E27FC236}">
                <a16:creationId xmlns:a16="http://schemas.microsoft.com/office/drawing/2014/main" id="{B6750AF0-7873-4A23-AA9E-491E411329AE}"/>
              </a:ext>
            </a:extLst>
          </p:cNvPr>
          <p:cNvGrpSpPr/>
          <p:nvPr/>
        </p:nvGrpSpPr>
        <p:grpSpPr>
          <a:xfrm>
            <a:off x="723900" y="1066800"/>
            <a:ext cx="7696200" cy="1219200"/>
            <a:chOff x="838200" y="2057400"/>
            <a:chExt cx="7696200" cy="1219200"/>
          </a:xfrm>
        </p:grpSpPr>
        <p:sp>
          <p:nvSpPr>
            <p:cNvPr id="5" name="Rectangle 4">
              <a:extLst>
                <a:ext uri="{FF2B5EF4-FFF2-40B4-BE49-F238E27FC236}">
                  <a16:creationId xmlns:a16="http://schemas.microsoft.com/office/drawing/2014/main" id="{9E93E52C-7EE2-4B3C-981B-EF1FCAD49150}"/>
                </a:ext>
              </a:extLst>
            </p:cNvPr>
            <p:cNvSpPr/>
            <p:nvPr/>
          </p:nvSpPr>
          <p:spPr>
            <a:xfrm>
              <a:off x="2971800" y="2057400"/>
              <a:ext cx="3429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Analysis of an Algorithm</a:t>
              </a:r>
              <a:endParaRPr lang="en-IN" dirty="0"/>
            </a:p>
          </p:txBody>
        </p:sp>
        <p:sp>
          <p:nvSpPr>
            <p:cNvPr id="6" name="Rectangle 5">
              <a:extLst>
                <a:ext uri="{FF2B5EF4-FFF2-40B4-BE49-F238E27FC236}">
                  <a16:creationId xmlns:a16="http://schemas.microsoft.com/office/drawing/2014/main" id="{A9BE998D-4D6A-412F-8C2E-123E803D6D32}"/>
                </a:ext>
              </a:extLst>
            </p:cNvPr>
            <p:cNvSpPr/>
            <p:nvPr/>
          </p:nvSpPr>
          <p:spPr>
            <a:xfrm>
              <a:off x="838200" y="2895600"/>
              <a:ext cx="2133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Priori Analysis</a:t>
              </a:r>
              <a:endParaRPr lang="en-IN" dirty="0"/>
            </a:p>
          </p:txBody>
        </p:sp>
        <p:sp>
          <p:nvSpPr>
            <p:cNvPr id="7" name="Rectangle 6">
              <a:extLst>
                <a:ext uri="{FF2B5EF4-FFF2-40B4-BE49-F238E27FC236}">
                  <a16:creationId xmlns:a16="http://schemas.microsoft.com/office/drawing/2014/main" id="{CA66C962-2162-4BF9-B815-859B774407CF}"/>
                </a:ext>
              </a:extLst>
            </p:cNvPr>
            <p:cNvSpPr/>
            <p:nvPr/>
          </p:nvSpPr>
          <p:spPr>
            <a:xfrm>
              <a:off x="6400800" y="2895600"/>
              <a:ext cx="2133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Posteriori Analysis</a:t>
              </a:r>
              <a:endParaRPr lang="en-IN" dirty="0"/>
            </a:p>
          </p:txBody>
        </p:sp>
        <p:cxnSp>
          <p:nvCxnSpPr>
            <p:cNvPr id="8" name="Connector: Elbow 7">
              <a:extLst>
                <a:ext uri="{FF2B5EF4-FFF2-40B4-BE49-F238E27FC236}">
                  <a16:creationId xmlns:a16="http://schemas.microsoft.com/office/drawing/2014/main" id="{9ABD54B3-E06F-48CF-A4C9-2E82C3D046B1}"/>
                </a:ext>
              </a:extLst>
            </p:cNvPr>
            <p:cNvCxnSpPr>
              <a:cxnSpLocks/>
              <a:stCxn id="5" idx="2"/>
              <a:endCxn id="6" idx="3"/>
            </p:cNvCxnSpPr>
            <p:nvPr/>
          </p:nvCxnSpPr>
          <p:spPr>
            <a:xfrm rot="5400000">
              <a:off x="3523050" y="1887150"/>
              <a:ext cx="612000" cy="17145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01E50E6-D6A5-4DA2-B94E-73FA8D6F61A1}"/>
                </a:ext>
              </a:extLst>
            </p:cNvPr>
            <p:cNvCxnSpPr>
              <a:endCxn id="7" idx="1"/>
            </p:cNvCxnSpPr>
            <p:nvPr/>
          </p:nvCxnSpPr>
          <p:spPr>
            <a:xfrm>
              <a:off x="4686300" y="3050400"/>
              <a:ext cx="1714500" cy="35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471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circle(in)">
                                      <p:cBhvr>
                                        <p:cTn id="12" dur="2000"/>
                                        <p:tgtEl>
                                          <p:spTgt spid="3">
                                            <p:txEl>
                                              <p:pRg st="4" end="4"/>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circle(in)">
                                      <p:cBhvr>
                                        <p:cTn id="15" dur="20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wipe(down)">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wipe(down)">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down)">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wipe(down)">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2FAEE-3269-40F8-A6D5-6ED88C99460B}"/>
              </a:ext>
            </a:extLst>
          </p:cNvPr>
          <p:cNvSpPr>
            <a:spLocks noGrp="1"/>
          </p:cNvSpPr>
          <p:nvPr>
            <p:ph idx="1"/>
          </p:nvPr>
        </p:nvSpPr>
        <p:spPr>
          <a:xfrm>
            <a:off x="457200" y="1161288"/>
            <a:ext cx="8229600" cy="5163312"/>
          </a:xfrm>
        </p:spPr>
        <p:txBody>
          <a:bodyPr>
            <a:normAutofit/>
          </a:bodyPr>
          <a:lstStyle/>
          <a:p>
            <a:pPr marL="0" indent="0" algn="just">
              <a:lnSpc>
                <a:spcPct val="150000"/>
              </a:lnSpc>
              <a:buNone/>
            </a:pPr>
            <a:r>
              <a:rPr lang="en-US" sz="2000" b="1" dirty="0"/>
              <a:t>Posteriori Analysis: </a:t>
            </a:r>
            <a:r>
              <a:rPr lang="en-US" sz="2000" dirty="0"/>
              <a:t>This is an empirical analysis of an algorithm. The selected algorithm is implemented using a programming language. This is then executed on a target computer machine.</a:t>
            </a:r>
          </a:p>
          <a:p>
            <a:pPr algn="just">
              <a:lnSpc>
                <a:spcPct val="150000"/>
              </a:lnSpc>
            </a:pPr>
            <a:r>
              <a:rPr lang="en-US" sz="2000" dirty="0"/>
              <a:t>It is dependent on the programming language and type of hardware used during execution of the algorithm.</a:t>
            </a:r>
          </a:p>
          <a:p>
            <a:pPr algn="just">
              <a:lnSpc>
                <a:spcPct val="150000"/>
              </a:lnSpc>
            </a:pPr>
            <a:r>
              <a:rPr lang="en-US" sz="2000" dirty="0"/>
              <a:t>The time complexity of an algorithm using posterior analysis differ from system to system.</a:t>
            </a:r>
          </a:p>
          <a:p>
            <a:pPr algn="just">
              <a:lnSpc>
                <a:spcPct val="150000"/>
              </a:lnSpc>
            </a:pPr>
            <a:r>
              <a:rPr lang="en-US" sz="2000" dirty="0"/>
              <a:t>If the time taken by the algorithm is less, then the credit will go to the programmer as well as compiler and hardware used.</a:t>
            </a:r>
          </a:p>
          <a:p>
            <a:pPr algn="just"/>
            <a:endParaRPr lang="en-IN" sz="2000" dirty="0"/>
          </a:p>
        </p:txBody>
      </p:sp>
      <p:sp>
        <p:nvSpPr>
          <p:cNvPr id="4" name="Title 1">
            <a:extLst>
              <a:ext uri="{FF2B5EF4-FFF2-40B4-BE49-F238E27FC236}">
                <a16:creationId xmlns:a16="http://schemas.microsoft.com/office/drawing/2014/main" id="{00B944C6-B673-4AF7-A4AC-613DC6258476}"/>
              </a:ext>
            </a:extLst>
          </p:cNvPr>
          <p:cNvSpPr>
            <a:spLocks noGrp="1"/>
          </p:cNvSpPr>
          <p:nvPr>
            <p:ph type="title"/>
          </p:nvPr>
        </p:nvSpPr>
        <p:spPr>
          <a:xfrm>
            <a:off x="457200" y="609600"/>
            <a:ext cx="8229600" cy="551688"/>
          </a:xfrm>
        </p:spPr>
        <p:txBody>
          <a:bodyPr>
            <a:noAutofit/>
          </a:bodyPr>
          <a:lstStyle/>
          <a:p>
            <a:r>
              <a:rPr lang="en-IN" sz="2800" dirty="0"/>
              <a:t>Analysis of Algorithm: (</a:t>
            </a:r>
            <a:r>
              <a:rPr lang="en-IN" sz="2800" dirty="0" err="1"/>
              <a:t>Cont</a:t>
            </a:r>
            <a:r>
              <a:rPr lang="en-IN" sz="2800" dirty="0"/>
              <a:t>….)</a:t>
            </a:r>
          </a:p>
        </p:txBody>
      </p:sp>
    </p:spTree>
    <p:extLst>
      <p:ext uri="{BB962C8B-B14F-4D97-AF65-F5344CB8AC3E}">
        <p14:creationId xmlns:p14="http://schemas.microsoft.com/office/powerpoint/2010/main" val="422703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90E74-137E-45EF-B063-8CB89ADC4B3C}"/>
              </a:ext>
            </a:extLst>
          </p:cNvPr>
          <p:cNvSpPr>
            <a:spLocks noGrp="1"/>
          </p:cNvSpPr>
          <p:nvPr>
            <p:ph type="title"/>
          </p:nvPr>
        </p:nvSpPr>
        <p:spPr>
          <a:xfrm>
            <a:off x="471256" y="266700"/>
            <a:ext cx="8229600" cy="533400"/>
          </a:xfrm>
        </p:spPr>
        <p:txBody>
          <a:bodyPr>
            <a:noAutofit/>
          </a:bodyPr>
          <a:lstStyle/>
          <a:p>
            <a:r>
              <a:rPr lang="en-US" sz="2800" dirty="0"/>
              <a:t>Rules for calculating Time Complexity of an Algorithm:</a:t>
            </a:r>
            <a:endParaRPr lang="en-IN" sz="2800" dirty="0"/>
          </a:p>
        </p:txBody>
      </p:sp>
      <p:sp>
        <p:nvSpPr>
          <p:cNvPr id="3" name="Content Placeholder 2">
            <a:extLst>
              <a:ext uri="{FF2B5EF4-FFF2-40B4-BE49-F238E27FC236}">
                <a16:creationId xmlns:a16="http://schemas.microsoft.com/office/drawing/2014/main" id="{EC07E2BD-6906-46BE-90AA-72F094A6A0C1}"/>
              </a:ext>
            </a:extLst>
          </p:cNvPr>
          <p:cNvSpPr>
            <a:spLocks noGrp="1"/>
          </p:cNvSpPr>
          <p:nvPr>
            <p:ph idx="1"/>
          </p:nvPr>
        </p:nvSpPr>
        <p:spPr>
          <a:xfrm>
            <a:off x="457200" y="990600"/>
            <a:ext cx="5029200" cy="5334000"/>
          </a:xfrm>
        </p:spPr>
        <p:txBody>
          <a:bodyPr/>
          <a:lstStyle/>
          <a:p>
            <a:r>
              <a:rPr lang="en-US" dirty="0"/>
              <a:t>Primitive operations:</a:t>
            </a:r>
          </a:p>
          <a:p>
            <a:endParaRPr lang="en-US" dirty="0"/>
          </a:p>
          <a:p>
            <a:endParaRPr lang="en-US" dirty="0"/>
          </a:p>
          <a:p>
            <a:pPr marL="0" indent="0">
              <a:buNone/>
            </a:pPr>
            <a:endParaRPr lang="en-IN" dirty="0"/>
          </a:p>
          <a:p>
            <a:pPr marL="0" indent="0">
              <a:buNone/>
            </a:pPr>
            <a:r>
              <a:rPr lang="en-IN" sz="2000" b="1" dirty="0"/>
              <a:t>Example: </a:t>
            </a:r>
          </a:p>
          <a:p>
            <a:pPr marL="0" indent="0">
              <a:buNone/>
            </a:pPr>
            <a:r>
              <a:rPr lang="en-IN" sz="2000" dirty="0">
                <a:highlight>
                  <a:srgbClr val="FFFF00"/>
                </a:highlight>
              </a:rPr>
              <a:t> Statement</a:t>
            </a:r>
            <a:r>
              <a:rPr lang="en-IN" sz="2000" dirty="0"/>
              <a:t>		</a:t>
            </a:r>
            <a:r>
              <a:rPr lang="en-IN" sz="2000" dirty="0">
                <a:highlight>
                  <a:srgbClr val="FFFF00"/>
                </a:highlight>
              </a:rPr>
              <a:t>Unit Time</a:t>
            </a:r>
          </a:p>
          <a:p>
            <a:pPr marL="457200" indent="-457200">
              <a:buAutoNum type="arabicPeriod"/>
            </a:pPr>
            <a:r>
              <a:rPr lang="en-IN" sz="2000" dirty="0" err="1"/>
              <a:t>i</a:t>
            </a:r>
            <a:r>
              <a:rPr lang="en-IN" sz="2000" dirty="0"/>
              <a:t>=3;                                      1</a:t>
            </a:r>
          </a:p>
          <a:p>
            <a:pPr marL="457200" indent="-457200">
              <a:buAutoNum type="arabicPeriod"/>
            </a:pPr>
            <a:r>
              <a:rPr lang="en-IN" sz="2000" dirty="0"/>
              <a:t>A[</a:t>
            </a:r>
            <a:r>
              <a:rPr lang="en-IN" sz="2000" dirty="0" err="1"/>
              <a:t>i</a:t>
            </a:r>
            <a:r>
              <a:rPr lang="en-IN" sz="2000" dirty="0"/>
              <a:t>]=5;                                2</a:t>
            </a:r>
            <a:endParaRPr lang="en-US" sz="2000" dirty="0"/>
          </a:p>
        </p:txBody>
      </p:sp>
      <p:grpSp>
        <p:nvGrpSpPr>
          <p:cNvPr id="4" name="Group 3">
            <a:extLst>
              <a:ext uri="{FF2B5EF4-FFF2-40B4-BE49-F238E27FC236}">
                <a16:creationId xmlns:a16="http://schemas.microsoft.com/office/drawing/2014/main" id="{F4A08C8E-1ADB-4E6A-BDB9-B5AD20779BA9}"/>
              </a:ext>
            </a:extLst>
          </p:cNvPr>
          <p:cNvGrpSpPr/>
          <p:nvPr/>
        </p:nvGrpSpPr>
        <p:grpSpPr>
          <a:xfrm>
            <a:off x="1524000" y="1447800"/>
            <a:ext cx="3801122" cy="1142630"/>
            <a:chOff x="1524000" y="1447800"/>
            <a:chExt cx="3801122" cy="1142630"/>
          </a:xfrm>
        </p:grpSpPr>
        <p:sp>
          <p:nvSpPr>
            <p:cNvPr id="14" name="Rectangle 13">
              <a:extLst>
                <a:ext uri="{FF2B5EF4-FFF2-40B4-BE49-F238E27FC236}">
                  <a16:creationId xmlns:a16="http://schemas.microsoft.com/office/drawing/2014/main" id="{DBCF5DB0-6AB9-472A-BA8F-08EDE4C150AB}"/>
                </a:ext>
              </a:extLst>
            </p:cNvPr>
            <p:cNvSpPr/>
            <p:nvPr/>
          </p:nvSpPr>
          <p:spPr>
            <a:xfrm>
              <a:off x="2752078" y="1784410"/>
              <a:ext cx="2573044"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Calculations (</a:t>
              </a:r>
              <a:r>
                <a:rPr lang="en-US" sz="1400" dirty="0" err="1"/>
                <a:t>eg.</a:t>
              </a:r>
              <a:r>
                <a:rPr lang="en-US" sz="1400" dirty="0"/>
                <a:t> +, -, *, /, </a:t>
              </a:r>
              <a:r>
                <a:rPr lang="en-US" sz="1400" dirty="0" err="1"/>
                <a:t>etc</a:t>
              </a:r>
              <a:r>
                <a:rPr lang="en-US" sz="1400" dirty="0"/>
                <a:t>)</a:t>
              </a:r>
              <a:endParaRPr lang="en-IN" sz="1400" dirty="0"/>
            </a:p>
          </p:txBody>
        </p:sp>
        <p:cxnSp>
          <p:nvCxnSpPr>
            <p:cNvPr id="5" name="Connector: Elbow 4">
              <a:extLst>
                <a:ext uri="{FF2B5EF4-FFF2-40B4-BE49-F238E27FC236}">
                  <a16:creationId xmlns:a16="http://schemas.microsoft.com/office/drawing/2014/main" id="{C1700FBE-49BF-4698-991A-0D0531BD5E40}"/>
                </a:ext>
              </a:extLst>
            </p:cNvPr>
            <p:cNvCxnSpPr/>
            <p:nvPr/>
          </p:nvCxnSpPr>
          <p:spPr>
            <a:xfrm>
              <a:off x="1524000" y="1447800"/>
              <a:ext cx="1219200" cy="228600"/>
            </a:xfrm>
            <a:prstGeom prst="bentConnector3">
              <a:avLst>
                <a:gd name="adj1" fmla="val 4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0A58A8B8-EE1A-46BF-9B44-6BE03F2EB5DE}"/>
                </a:ext>
              </a:extLst>
            </p:cNvPr>
            <p:cNvCxnSpPr>
              <a:cxnSpLocks/>
            </p:cNvCxnSpPr>
            <p:nvPr/>
          </p:nvCxnSpPr>
          <p:spPr>
            <a:xfrm>
              <a:off x="1531398" y="1676400"/>
              <a:ext cx="1211802" cy="264112"/>
            </a:xfrm>
            <a:prstGeom prst="bentConnector3">
              <a:avLst>
                <a:gd name="adj1" fmla="val 1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122100FA-ED00-4C86-93F1-2EA50ED3B731}"/>
                </a:ext>
              </a:extLst>
            </p:cNvPr>
            <p:cNvCxnSpPr>
              <a:cxnSpLocks/>
            </p:cNvCxnSpPr>
            <p:nvPr/>
          </p:nvCxnSpPr>
          <p:spPr>
            <a:xfrm>
              <a:off x="1531398" y="1940512"/>
              <a:ext cx="1211802" cy="255234"/>
            </a:xfrm>
            <a:prstGeom prst="bentConnector3">
              <a:avLst>
                <a:gd name="adj1" fmla="val -5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B677AE74-1A58-4456-ACD8-72BF876C676C}"/>
                </a:ext>
              </a:extLst>
            </p:cNvPr>
            <p:cNvCxnSpPr/>
            <p:nvPr/>
          </p:nvCxnSpPr>
          <p:spPr>
            <a:xfrm>
              <a:off x="1531398" y="2204624"/>
              <a:ext cx="1219200" cy="228600"/>
            </a:xfrm>
            <a:prstGeom prst="bentConnector3">
              <a:avLst>
                <a:gd name="adj1" fmla="val -97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34FB527-4548-4F5E-A9ED-8F99BB984FA2}"/>
                </a:ext>
              </a:extLst>
            </p:cNvPr>
            <p:cNvSpPr/>
            <p:nvPr/>
          </p:nvSpPr>
          <p:spPr>
            <a:xfrm>
              <a:off x="2750598" y="1508832"/>
              <a:ext cx="215801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Assignment (</a:t>
              </a:r>
              <a:r>
                <a:rPr lang="en-US" sz="1400" dirty="0" err="1"/>
                <a:t>eg.</a:t>
              </a:r>
              <a:r>
                <a:rPr lang="en-US" sz="1400" dirty="0"/>
                <a:t> X=5; )</a:t>
              </a:r>
              <a:endParaRPr lang="en-IN" sz="1400" dirty="0"/>
            </a:p>
          </p:txBody>
        </p:sp>
        <p:sp>
          <p:nvSpPr>
            <p:cNvPr id="16" name="Rectangle 15">
              <a:extLst>
                <a:ext uri="{FF2B5EF4-FFF2-40B4-BE49-F238E27FC236}">
                  <a16:creationId xmlns:a16="http://schemas.microsoft.com/office/drawing/2014/main" id="{52B401DF-E688-4279-AE05-4AADC5DF1652}"/>
                </a:ext>
              </a:extLst>
            </p:cNvPr>
            <p:cNvSpPr/>
            <p:nvPr/>
          </p:nvSpPr>
          <p:spPr>
            <a:xfrm>
              <a:off x="2759476" y="2061096"/>
              <a:ext cx="215801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Indexing (</a:t>
              </a:r>
              <a:r>
                <a:rPr lang="en-US" sz="1400" dirty="0" err="1"/>
                <a:t>eg.</a:t>
              </a:r>
              <a:r>
                <a:rPr lang="en-US" sz="1400" dirty="0"/>
                <a:t> A[</a:t>
              </a:r>
              <a:r>
                <a:rPr lang="en-US" sz="1400" dirty="0" err="1"/>
                <a:t>i</a:t>
              </a:r>
              <a:r>
                <a:rPr lang="en-US" sz="1400" dirty="0"/>
                <a:t>] )</a:t>
              </a:r>
              <a:endParaRPr lang="en-IN" sz="1400" dirty="0"/>
            </a:p>
          </p:txBody>
        </p:sp>
        <p:sp>
          <p:nvSpPr>
            <p:cNvPr id="18" name="Rectangle 17">
              <a:extLst>
                <a:ext uri="{FF2B5EF4-FFF2-40B4-BE49-F238E27FC236}">
                  <a16:creationId xmlns:a16="http://schemas.microsoft.com/office/drawing/2014/main" id="{43C6E561-A256-4423-A8FE-60EA722449A9}"/>
                </a:ext>
              </a:extLst>
            </p:cNvPr>
            <p:cNvSpPr/>
            <p:nvPr/>
          </p:nvSpPr>
          <p:spPr>
            <a:xfrm>
              <a:off x="2759476" y="2361830"/>
              <a:ext cx="215801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Calling / Return</a:t>
              </a:r>
              <a:endParaRPr lang="en-IN" sz="1400" dirty="0"/>
            </a:p>
          </p:txBody>
        </p:sp>
      </p:grpSp>
      <p:sp>
        <p:nvSpPr>
          <p:cNvPr id="28" name="TextBox 27">
            <a:extLst>
              <a:ext uri="{FF2B5EF4-FFF2-40B4-BE49-F238E27FC236}">
                <a16:creationId xmlns:a16="http://schemas.microsoft.com/office/drawing/2014/main" id="{2C197861-7704-4B6C-AD20-9D49D8F68CA4}"/>
              </a:ext>
            </a:extLst>
          </p:cNvPr>
          <p:cNvSpPr txBox="1"/>
          <p:nvPr/>
        </p:nvSpPr>
        <p:spPr>
          <a:xfrm>
            <a:off x="5502676" y="1371600"/>
            <a:ext cx="2803124" cy="923330"/>
          </a:xfrm>
          <a:prstGeom prst="rect">
            <a:avLst/>
          </a:prstGeom>
          <a:noFill/>
        </p:spPr>
        <p:txBody>
          <a:bodyPr wrap="square" rtlCol="0">
            <a:spAutoFit/>
          </a:bodyPr>
          <a:lstStyle/>
          <a:p>
            <a:pPr algn="just"/>
            <a:r>
              <a:rPr lang="en-US" b="1" dirty="0">
                <a:highlight>
                  <a:srgbClr val="FFFF00"/>
                </a:highlight>
              </a:rPr>
              <a:t>Note: </a:t>
            </a:r>
            <a:r>
              <a:rPr lang="en-US" dirty="0"/>
              <a:t>Each primitive operation takes one unit time. (Assumption)</a:t>
            </a:r>
            <a:endParaRPr lang="en-IN" dirty="0"/>
          </a:p>
        </p:txBody>
      </p:sp>
      <p:cxnSp>
        <p:nvCxnSpPr>
          <p:cNvPr id="30" name="Straight Arrow Connector 29">
            <a:extLst>
              <a:ext uri="{FF2B5EF4-FFF2-40B4-BE49-F238E27FC236}">
                <a16:creationId xmlns:a16="http://schemas.microsoft.com/office/drawing/2014/main" id="{FEFB6103-8882-4873-8F5A-3245F0F8B738}"/>
              </a:ext>
            </a:extLst>
          </p:cNvPr>
          <p:cNvCxnSpPr/>
          <p:nvPr/>
        </p:nvCxnSpPr>
        <p:spPr>
          <a:xfrm>
            <a:off x="1295400" y="434340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FCD8725-D42E-4E5F-B573-C22B164E1B13}"/>
              </a:ext>
            </a:extLst>
          </p:cNvPr>
          <p:cNvCxnSpPr/>
          <p:nvPr/>
        </p:nvCxnSpPr>
        <p:spPr>
          <a:xfrm>
            <a:off x="1524000" y="4343400"/>
            <a:ext cx="7398"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CE8A8F-AA00-4DD7-8FEB-C494A962F1A4}"/>
              </a:ext>
            </a:extLst>
          </p:cNvPr>
          <p:cNvSpPr txBox="1"/>
          <p:nvPr/>
        </p:nvSpPr>
        <p:spPr>
          <a:xfrm>
            <a:off x="1122678" y="4648258"/>
            <a:ext cx="459027" cy="276999"/>
          </a:xfrm>
          <a:prstGeom prst="rect">
            <a:avLst/>
          </a:prstGeom>
          <a:noFill/>
        </p:spPr>
        <p:txBody>
          <a:bodyPr wrap="none" lIns="36000" tIns="0" rIns="36000" bIns="0" rtlCol="0">
            <a:spAutoFit/>
          </a:bodyPr>
          <a:lstStyle/>
          <a:p>
            <a:r>
              <a:rPr lang="en-US" dirty="0"/>
              <a:t>  1+1</a:t>
            </a:r>
            <a:endParaRPr lang="en-IN" dirty="0"/>
          </a:p>
        </p:txBody>
      </p:sp>
    </p:spTree>
    <p:extLst>
      <p:ext uri="{BB962C8B-B14F-4D97-AF65-F5344CB8AC3E}">
        <p14:creationId xmlns:p14="http://schemas.microsoft.com/office/powerpoint/2010/main" val="268496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
                                            <p:txEl>
                                              <p:pRg st="0" end="0"/>
                                            </p:txEl>
                                          </p:spTgt>
                                        </p:tgtEl>
                                        <p:attrNameLst>
                                          <p:attrName>style.visibility</p:attrName>
                                        </p:attrNameLst>
                                      </p:cBhvr>
                                      <p:to>
                                        <p:strVal val="visible"/>
                                      </p:to>
                                    </p:set>
                                    <p:animEffect transition="in" filter="wipe(down)">
                                      <p:cBhvr>
                                        <p:cTn id="12" dur="500"/>
                                        <p:tgtEl>
                                          <p:spTgt spid="2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down)">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down)">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500"/>
                                        <p:tgtEl>
                                          <p:spTgt spid="32"/>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down)">
                                      <p:cBhvr>
                                        <p:cTn id="3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D98CF-2B4A-43BF-BE56-FCD0B63C05DB}"/>
              </a:ext>
            </a:extLst>
          </p:cNvPr>
          <p:cNvSpPr>
            <a:spLocks noGrp="1"/>
          </p:cNvSpPr>
          <p:nvPr>
            <p:ph type="title"/>
          </p:nvPr>
        </p:nvSpPr>
        <p:spPr>
          <a:xfrm>
            <a:off x="381000" y="295656"/>
            <a:ext cx="8229600" cy="475488"/>
          </a:xfrm>
        </p:spPr>
        <p:txBody>
          <a:bodyPr>
            <a:noAutofit/>
          </a:bodyPr>
          <a:lstStyle/>
          <a:p>
            <a:r>
              <a:rPr lang="en-US" sz="2800" dirty="0"/>
              <a:t>How to calculate time complexity of an algorithm?</a:t>
            </a:r>
            <a:endParaRPr lang="en-IN" sz="2800" dirty="0"/>
          </a:p>
        </p:txBody>
      </p:sp>
      <p:sp>
        <p:nvSpPr>
          <p:cNvPr id="3" name="Content Placeholder 2">
            <a:extLst>
              <a:ext uri="{FF2B5EF4-FFF2-40B4-BE49-F238E27FC236}">
                <a16:creationId xmlns:a16="http://schemas.microsoft.com/office/drawing/2014/main" id="{6DCF70AD-4DFE-465A-A118-C378CFF0A733}"/>
              </a:ext>
            </a:extLst>
          </p:cNvPr>
          <p:cNvSpPr>
            <a:spLocks noGrp="1"/>
          </p:cNvSpPr>
          <p:nvPr>
            <p:ph idx="1"/>
          </p:nvPr>
        </p:nvSpPr>
        <p:spPr>
          <a:xfrm>
            <a:off x="457200" y="914400"/>
            <a:ext cx="5105400" cy="4038600"/>
          </a:xfrm>
        </p:spPr>
        <p:txBody>
          <a:bodyPr>
            <a:normAutofit lnSpcReduction="10000"/>
          </a:bodyPr>
          <a:lstStyle/>
          <a:p>
            <a:pPr marL="0" indent="0">
              <a:buNone/>
            </a:pPr>
            <a:r>
              <a:rPr lang="en-US" sz="1800" b="1" dirty="0"/>
              <a:t>Example:</a:t>
            </a:r>
          </a:p>
          <a:p>
            <a:pPr marL="0" indent="0">
              <a:buNone/>
            </a:pPr>
            <a:r>
              <a:rPr lang="en-US" sz="1800" dirty="0"/>
              <a:t>int sum_till_n(int n)			</a:t>
            </a:r>
            <a:endParaRPr lang="en-US" sz="1800" dirty="0">
              <a:highlight>
                <a:srgbClr val="FFFF00"/>
              </a:highlight>
            </a:endParaRPr>
          </a:p>
          <a:p>
            <a:pPr marL="0" indent="0">
              <a:buNone/>
            </a:pPr>
            <a:r>
              <a:rPr lang="en-US" sz="1800" dirty="0"/>
              <a:t>{</a:t>
            </a:r>
          </a:p>
          <a:p>
            <a:pPr marL="0" indent="0">
              <a:buNone/>
            </a:pPr>
            <a:r>
              <a:rPr lang="en-US" sz="1800" dirty="0"/>
              <a:t>	int </a:t>
            </a:r>
            <a:r>
              <a:rPr lang="en-US" sz="1800" dirty="0">
                <a:highlight>
                  <a:srgbClr val="FFFF00"/>
                </a:highlight>
              </a:rPr>
              <a:t>sum=0;</a:t>
            </a:r>
            <a:r>
              <a:rPr lang="en-US" sz="1800" dirty="0"/>
              <a:t>			</a:t>
            </a:r>
          </a:p>
          <a:p>
            <a:pPr marL="0" indent="0">
              <a:buNone/>
            </a:pPr>
            <a:r>
              <a:rPr lang="en-US" sz="1800" dirty="0"/>
              <a:t>					</a:t>
            </a:r>
          </a:p>
          <a:p>
            <a:pPr marL="0" indent="0">
              <a:buNone/>
            </a:pPr>
            <a:r>
              <a:rPr lang="en-US" sz="1800" dirty="0"/>
              <a:t>	for(</a:t>
            </a:r>
            <a:r>
              <a:rPr lang="en-US" sz="1800" dirty="0">
                <a:highlight>
                  <a:srgbClr val="FFFF00"/>
                </a:highlight>
              </a:rPr>
              <a:t> </a:t>
            </a:r>
            <a:r>
              <a:rPr lang="en-US" sz="1800" dirty="0" err="1">
                <a:highlight>
                  <a:srgbClr val="FFFF00"/>
                </a:highlight>
              </a:rPr>
              <a:t>i</a:t>
            </a:r>
            <a:r>
              <a:rPr lang="en-US" sz="1800" dirty="0">
                <a:highlight>
                  <a:srgbClr val="FFFF00"/>
                </a:highlight>
              </a:rPr>
              <a:t>=1</a:t>
            </a:r>
            <a:r>
              <a:rPr lang="en-US" sz="1800" dirty="0"/>
              <a:t>;  </a:t>
            </a:r>
            <a:r>
              <a:rPr lang="en-US" sz="1800" dirty="0" err="1">
                <a:highlight>
                  <a:srgbClr val="00FFFF"/>
                </a:highlight>
              </a:rPr>
              <a:t>i</a:t>
            </a:r>
            <a:r>
              <a:rPr lang="en-US" sz="1800" dirty="0">
                <a:highlight>
                  <a:srgbClr val="00FFFF"/>
                </a:highlight>
              </a:rPr>
              <a:t>&lt;=n</a:t>
            </a:r>
            <a:r>
              <a:rPr lang="en-US" sz="1800" dirty="0"/>
              <a:t>; </a:t>
            </a:r>
            <a:r>
              <a:rPr lang="en-US" sz="1800" dirty="0">
                <a:highlight>
                  <a:srgbClr val="FFFF00"/>
                </a:highlight>
              </a:rPr>
              <a:t> </a:t>
            </a:r>
            <a:r>
              <a:rPr lang="en-US" sz="1800" dirty="0" err="1">
                <a:highlight>
                  <a:srgbClr val="FFFF00"/>
                </a:highlight>
              </a:rPr>
              <a:t>i</a:t>
            </a:r>
            <a:r>
              <a:rPr lang="en-US" sz="1800" dirty="0">
                <a:highlight>
                  <a:srgbClr val="FFFF00"/>
                </a:highlight>
              </a:rPr>
              <a:t>++ </a:t>
            </a:r>
            <a:r>
              <a:rPr lang="en-US" sz="1800" dirty="0"/>
              <a:t>)		</a:t>
            </a:r>
          </a:p>
          <a:p>
            <a:pPr marL="0" indent="0">
              <a:buNone/>
            </a:pPr>
            <a:r>
              <a:rPr lang="en-US" sz="1800" dirty="0"/>
              <a:t>	{				</a:t>
            </a:r>
          </a:p>
          <a:p>
            <a:pPr marL="0" indent="0">
              <a:buNone/>
            </a:pPr>
            <a:r>
              <a:rPr lang="en-US" sz="1800" dirty="0"/>
              <a:t>	 </a:t>
            </a:r>
            <a:r>
              <a:rPr lang="en-US" sz="1800" dirty="0">
                <a:highlight>
                  <a:srgbClr val="FFFF00"/>
                </a:highlight>
              </a:rPr>
              <a:t>sum = sum + </a:t>
            </a:r>
            <a:r>
              <a:rPr lang="en-US" sz="1800" dirty="0" err="1">
                <a:highlight>
                  <a:srgbClr val="FFFF00"/>
                </a:highlight>
              </a:rPr>
              <a:t>i</a:t>
            </a:r>
            <a:r>
              <a:rPr lang="en-US" sz="1800" dirty="0">
                <a:highlight>
                  <a:srgbClr val="FFFF00"/>
                </a:highlight>
              </a:rPr>
              <a:t> ; </a:t>
            </a:r>
            <a:r>
              <a:rPr lang="en-US" sz="1800" dirty="0"/>
              <a:t>			</a:t>
            </a:r>
          </a:p>
          <a:p>
            <a:pPr marL="0" indent="0">
              <a:buNone/>
            </a:pPr>
            <a:r>
              <a:rPr lang="en-US" sz="1800" dirty="0"/>
              <a:t>	}</a:t>
            </a:r>
          </a:p>
          <a:p>
            <a:pPr marL="0" indent="0">
              <a:buNone/>
            </a:pPr>
            <a:r>
              <a:rPr lang="en-US" sz="1800" dirty="0"/>
              <a:t>	</a:t>
            </a:r>
          </a:p>
          <a:p>
            <a:pPr marL="0" indent="0">
              <a:buNone/>
            </a:pPr>
            <a:r>
              <a:rPr lang="en-US" sz="1800" dirty="0"/>
              <a:t>	</a:t>
            </a:r>
            <a:r>
              <a:rPr lang="en-US" sz="1800" dirty="0">
                <a:highlight>
                  <a:srgbClr val="FFFF00"/>
                </a:highlight>
              </a:rPr>
              <a:t>return sum;</a:t>
            </a:r>
            <a:r>
              <a:rPr lang="en-US" sz="1800" dirty="0"/>
              <a:t>			</a:t>
            </a:r>
          </a:p>
          <a:p>
            <a:pPr marL="0" indent="0">
              <a:buNone/>
            </a:pPr>
            <a:r>
              <a:rPr lang="en-US" sz="1800" dirty="0"/>
              <a:t>} 								 	</a:t>
            </a:r>
            <a:endParaRPr lang="en-IN" sz="1800" dirty="0"/>
          </a:p>
        </p:txBody>
      </p:sp>
      <p:cxnSp>
        <p:nvCxnSpPr>
          <p:cNvPr id="5" name="Straight Arrow Connector 4">
            <a:extLst>
              <a:ext uri="{FF2B5EF4-FFF2-40B4-BE49-F238E27FC236}">
                <a16:creationId xmlns:a16="http://schemas.microsoft.com/office/drawing/2014/main" id="{EBF6954C-1912-46FC-926B-E7CD28CEAC2F}"/>
              </a:ext>
            </a:extLst>
          </p:cNvPr>
          <p:cNvCxnSpPr/>
          <p:nvPr/>
        </p:nvCxnSpPr>
        <p:spPr>
          <a:xfrm>
            <a:off x="2590800" y="2027064"/>
            <a:ext cx="289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B5789033-B1E2-4086-95CA-0A8914827E48}"/>
              </a:ext>
            </a:extLst>
          </p:cNvPr>
          <p:cNvCxnSpPr>
            <a:cxnSpLocks/>
          </p:cNvCxnSpPr>
          <p:nvPr/>
        </p:nvCxnSpPr>
        <p:spPr>
          <a:xfrm flipV="1">
            <a:off x="1981200" y="2340742"/>
            <a:ext cx="3505200" cy="152399"/>
          </a:xfrm>
          <a:prstGeom prst="bentConnector3">
            <a:avLst>
              <a:gd name="adj1" fmla="val 1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7945529-4AE7-4B4E-BA40-E52CA902E580}"/>
              </a:ext>
            </a:extLst>
          </p:cNvPr>
          <p:cNvCxnSpPr/>
          <p:nvPr/>
        </p:nvCxnSpPr>
        <p:spPr>
          <a:xfrm>
            <a:off x="2514600" y="2720268"/>
            <a:ext cx="2971800" cy="152400"/>
          </a:xfrm>
          <a:prstGeom prst="bentConnector3">
            <a:avLst>
              <a:gd name="adj1" fmla="val 1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EC54213-DA15-4758-9E5D-1D6C3C32524F}"/>
              </a:ext>
            </a:extLst>
          </p:cNvPr>
          <p:cNvCxnSpPr/>
          <p:nvPr/>
        </p:nvCxnSpPr>
        <p:spPr>
          <a:xfrm>
            <a:off x="3303234" y="2610030"/>
            <a:ext cx="2209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10D84CF-F27E-4DC6-B221-2D5A983B5AAE}"/>
              </a:ext>
            </a:extLst>
          </p:cNvPr>
          <p:cNvCxnSpPr>
            <a:cxnSpLocks/>
          </p:cNvCxnSpPr>
          <p:nvPr/>
        </p:nvCxnSpPr>
        <p:spPr>
          <a:xfrm>
            <a:off x="3009900" y="3218156"/>
            <a:ext cx="2476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9C37D0E-DB9D-4606-B9E6-B452A39EBFE6}"/>
              </a:ext>
            </a:extLst>
          </p:cNvPr>
          <p:cNvCxnSpPr/>
          <p:nvPr/>
        </p:nvCxnSpPr>
        <p:spPr>
          <a:xfrm>
            <a:off x="2743200" y="4114800"/>
            <a:ext cx="2743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629986F-FE69-4EC3-923E-004B9BBC6B1B}"/>
              </a:ext>
            </a:extLst>
          </p:cNvPr>
          <p:cNvCxnSpPr>
            <a:cxnSpLocks/>
          </p:cNvCxnSpPr>
          <p:nvPr/>
        </p:nvCxnSpPr>
        <p:spPr>
          <a:xfrm>
            <a:off x="490490" y="4648200"/>
            <a:ext cx="62484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C0F8234-7C2F-4EE0-8ED8-EBD2FC680547}"/>
              </a:ext>
            </a:extLst>
          </p:cNvPr>
          <p:cNvSpPr txBox="1"/>
          <p:nvPr/>
        </p:nvSpPr>
        <p:spPr>
          <a:xfrm>
            <a:off x="5393918" y="1309596"/>
            <a:ext cx="1295400" cy="369332"/>
          </a:xfrm>
          <a:prstGeom prst="rect">
            <a:avLst/>
          </a:prstGeom>
          <a:noFill/>
        </p:spPr>
        <p:txBody>
          <a:bodyPr wrap="square" rtlCol="0">
            <a:spAutoFit/>
          </a:bodyPr>
          <a:lstStyle/>
          <a:p>
            <a:r>
              <a:rPr kumimoji="0" lang="en-US" sz="1800" b="0" i="0" u="none" strike="noStrike" kern="1200" cap="none" spc="0" normalizeH="0" baseline="0" noProof="0" dirty="0">
                <a:ln>
                  <a:noFill/>
                </a:ln>
                <a:solidFill>
                  <a:prstClr val="black"/>
                </a:solidFill>
                <a:effectLst/>
                <a:highlight>
                  <a:srgbClr val="FFFF00"/>
                </a:highlight>
                <a:uLnTx/>
                <a:uFillTx/>
                <a:latin typeface="Constantia"/>
                <a:ea typeface="+mn-ea"/>
                <a:cs typeface="+mn-cs"/>
              </a:rPr>
              <a:t>Unit Time</a:t>
            </a:r>
            <a:endParaRPr lang="en-IN" dirty="0"/>
          </a:p>
        </p:txBody>
      </p:sp>
      <p:sp>
        <p:nvSpPr>
          <p:cNvPr id="24" name="TextBox 23">
            <a:extLst>
              <a:ext uri="{FF2B5EF4-FFF2-40B4-BE49-F238E27FC236}">
                <a16:creationId xmlns:a16="http://schemas.microsoft.com/office/drawing/2014/main" id="{8ABC6531-446B-43C7-9587-36650282E41C}"/>
              </a:ext>
            </a:extLst>
          </p:cNvPr>
          <p:cNvSpPr txBox="1"/>
          <p:nvPr/>
        </p:nvSpPr>
        <p:spPr>
          <a:xfrm>
            <a:off x="5822272" y="1842811"/>
            <a:ext cx="228600" cy="276999"/>
          </a:xfrm>
          <a:prstGeom prst="rect">
            <a:avLst/>
          </a:prstGeom>
          <a:noFill/>
        </p:spPr>
        <p:txBody>
          <a:bodyPr wrap="square" lIns="36000" tIns="0" rIns="36000" bIns="0" rtlCol="0" anchor="ctr" anchorCtr="0">
            <a:spAutoFit/>
          </a:bodyPr>
          <a:lstStyle/>
          <a:p>
            <a:r>
              <a:rPr kumimoji="0" lang="en-US" sz="1800" b="0" i="0" u="none" strike="noStrike" kern="1200" cap="none" spc="0" normalizeH="0" baseline="0" noProof="0" dirty="0">
                <a:ln>
                  <a:noFill/>
                </a:ln>
                <a:solidFill>
                  <a:prstClr val="black"/>
                </a:solidFill>
                <a:effectLst/>
                <a:uLnTx/>
                <a:uFillTx/>
                <a:latin typeface="Constantia"/>
                <a:ea typeface="+mn-ea"/>
                <a:cs typeface="+mn-cs"/>
              </a:rPr>
              <a:t>1</a:t>
            </a:r>
            <a:endParaRPr lang="en-IN" dirty="0"/>
          </a:p>
        </p:txBody>
      </p:sp>
      <p:sp>
        <p:nvSpPr>
          <p:cNvPr id="26" name="TextBox 25">
            <a:extLst>
              <a:ext uri="{FF2B5EF4-FFF2-40B4-BE49-F238E27FC236}">
                <a16:creationId xmlns:a16="http://schemas.microsoft.com/office/drawing/2014/main" id="{21453DC1-4BD5-4B92-B051-7C13D21AC6EA}"/>
              </a:ext>
            </a:extLst>
          </p:cNvPr>
          <p:cNvSpPr txBox="1"/>
          <p:nvPr/>
        </p:nvSpPr>
        <p:spPr>
          <a:xfrm>
            <a:off x="5824495" y="2193321"/>
            <a:ext cx="228600" cy="276999"/>
          </a:xfrm>
          <a:prstGeom prst="rect">
            <a:avLst/>
          </a:prstGeom>
          <a:noFill/>
        </p:spPr>
        <p:txBody>
          <a:bodyPr wrap="square" lIns="36000" tIns="0" rIns="36000" bIns="0" rtlCol="0" anchor="ctr" anchorCtr="0">
            <a:spAutoFit/>
          </a:bodyPr>
          <a:lstStyle/>
          <a:p>
            <a:r>
              <a:rPr kumimoji="0" lang="en-US" sz="1800" b="0" i="0" u="none" strike="noStrike" kern="1200" cap="none" spc="0" normalizeH="0" baseline="0" noProof="0" dirty="0">
                <a:ln>
                  <a:noFill/>
                </a:ln>
                <a:solidFill>
                  <a:prstClr val="black"/>
                </a:solidFill>
                <a:effectLst/>
                <a:uLnTx/>
                <a:uFillTx/>
                <a:latin typeface="Constantia"/>
                <a:ea typeface="+mn-ea"/>
                <a:cs typeface="+mn-cs"/>
              </a:rPr>
              <a:t>1</a:t>
            </a:r>
            <a:endParaRPr lang="en-IN" dirty="0"/>
          </a:p>
        </p:txBody>
      </p:sp>
      <p:sp>
        <p:nvSpPr>
          <p:cNvPr id="28" name="TextBox 27">
            <a:extLst>
              <a:ext uri="{FF2B5EF4-FFF2-40B4-BE49-F238E27FC236}">
                <a16:creationId xmlns:a16="http://schemas.microsoft.com/office/drawing/2014/main" id="{8BE881C7-05B4-4879-8AF7-56C824AC99E0}"/>
              </a:ext>
            </a:extLst>
          </p:cNvPr>
          <p:cNvSpPr txBox="1"/>
          <p:nvPr/>
        </p:nvSpPr>
        <p:spPr>
          <a:xfrm>
            <a:off x="5781584" y="2467948"/>
            <a:ext cx="228600" cy="276999"/>
          </a:xfrm>
          <a:prstGeom prst="rect">
            <a:avLst/>
          </a:prstGeom>
          <a:noFill/>
        </p:spPr>
        <p:txBody>
          <a:bodyPr wrap="square" lIns="36000" tIns="0" rIns="36000" bIns="0" rtlCol="0" anchor="ctr" anchorCtr="0">
            <a:spAutoFit/>
          </a:bodyPr>
          <a:lstStyle/>
          <a:p>
            <a:r>
              <a:rPr kumimoji="0" lang="en-US" sz="1800" b="0" i="0" u="none" strike="noStrike" kern="1200" cap="none" spc="0" normalizeH="0" baseline="0" noProof="0" dirty="0">
                <a:ln>
                  <a:noFill/>
                </a:ln>
                <a:solidFill>
                  <a:prstClr val="black"/>
                </a:solidFill>
                <a:effectLst/>
                <a:uLnTx/>
                <a:uFillTx/>
                <a:latin typeface="Constantia"/>
                <a:ea typeface="+mn-ea"/>
                <a:cs typeface="+mn-cs"/>
              </a:rPr>
              <a:t>n</a:t>
            </a:r>
            <a:endParaRPr lang="en-IN" dirty="0"/>
          </a:p>
        </p:txBody>
      </p:sp>
      <p:sp>
        <p:nvSpPr>
          <p:cNvPr id="30" name="TextBox 29">
            <a:extLst>
              <a:ext uri="{FF2B5EF4-FFF2-40B4-BE49-F238E27FC236}">
                <a16:creationId xmlns:a16="http://schemas.microsoft.com/office/drawing/2014/main" id="{53C3ED16-8EB4-44D9-9E37-80E7166870DD}"/>
              </a:ext>
            </a:extLst>
          </p:cNvPr>
          <p:cNvSpPr txBox="1"/>
          <p:nvPr/>
        </p:nvSpPr>
        <p:spPr>
          <a:xfrm>
            <a:off x="5582573" y="2750923"/>
            <a:ext cx="685800" cy="276999"/>
          </a:xfrm>
          <a:prstGeom prst="rect">
            <a:avLst/>
          </a:prstGeom>
          <a:noFill/>
        </p:spPr>
        <p:txBody>
          <a:bodyPr wrap="square" lIns="36000" tIns="0" rIns="36000" bIns="0" rtlCol="0" anchor="ctr" anchorCtr="0">
            <a:spAutoFit/>
          </a:bodyPr>
          <a:lstStyle/>
          <a:p>
            <a:r>
              <a:rPr kumimoji="0" lang="en-US" sz="1800" b="0" i="0" u="none" strike="noStrike" kern="1200" cap="none" spc="0" normalizeH="0" baseline="0" noProof="0" dirty="0">
                <a:ln>
                  <a:noFill/>
                </a:ln>
                <a:solidFill>
                  <a:prstClr val="black"/>
                </a:solidFill>
                <a:effectLst/>
                <a:uLnTx/>
                <a:uFillTx/>
                <a:latin typeface="Constantia"/>
                <a:ea typeface="+mn-ea"/>
                <a:cs typeface="+mn-cs"/>
              </a:rPr>
              <a:t>(n+1)</a:t>
            </a:r>
            <a:endParaRPr lang="en-IN" dirty="0"/>
          </a:p>
        </p:txBody>
      </p:sp>
      <p:sp>
        <p:nvSpPr>
          <p:cNvPr id="32" name="TextBox 31">
            <a:extLst>
              <a:ext uri="{FF2B5EF4-FFF2-40B4-BE49-F238E27FC236}">
                <a16:creationId xmlns:a16="http://schemas.microsoft.com/office/drawing/2014/main" id="{BFD956CF-CF33-402B-90FE-C9714CB5E4EC}"/>
              </a:ext>
            </a:extLst>
          </p:cNvPr>
          <p:cNvSpPr txBox="1"/>
          <p:nvPr/>
        </p:nvSpPr>
        <p:spPr>
          <a:xfrm>
            <a:off x="5682814" y="3087308"/>
            <a:ext cx="440556" cy="276999"/>
          </a:xfrm>
          <a:prstGeom prst="rect">
            <a:avLst/>
          </a:prstGeom>
          <a:noFill/>
        </p:spPr>
        <p:txBody>
          <a:bodyPr wrap="square" lIns="36000" tIns="0" rIns="36000" bIns="0" rtlCol="0" anchor="ctr" anchorCtr="0">
            <a:spAutoFit/>
          </a:bodyPr>
          <a:lstStyle/>
          <a:p>
            <a:r>
              <a:rPr kumimoji="0" lang="en-US" sz="1800" b="0" i="0" u="none" strike="noStrike" kern="1200" cap="none" spc="0" normalizeH="0" baseline="0" noProof="0" dirty="0">
                <a:ln>
                  <a:noFill/>
                </a:ln>
                <a:solidFill>
                  <a:prstClr val="black"/>
                </a:solidFill>
                <a:effectLst/>
                <a:uLnTx/>
                <a:uFillTx/>
                <a:latin typeface="Constantia"/>
                <a:ea typeface="+mn-ea"/>
                <a:cs typeface="+mn-cs"/>
              </a:rPr>
              <a:t>2n</a:t>
            </a:r>
            <a:endParaRPr lang="en-IN" dirty="0"/>
          </a:p>
        </p:txBody>
      </p:sp>
      <p:sp>
        <p:nvSpPr>
          <p:cNvPr id="34" name="TextBox 33">
            <a:extLst>
              <a:ext uri="{FF2B5EF4-FFF2-40B4-BE49-F238E27FC236}">
                <a16:creationId xmlns:a16="http://schemas.microsoft.com/office/drawing/2014/main" id="{3214FBFA-8F14-4608-8F51-99AB176CBEB2}"/>
              </a:ext>
            </a:extLst>
          </p:cNvPr>
          <p:cNvSpPr txBox="1"/>
          <p:nvPr/>
        </p:nvSpPr>
        <p:spPr>
          <a:xfrm>
            <a:off x="5751619" y="3979703"/>
            <a:ext cx="228600" cy="276999"/>
          </a:xfrm>
          <a:prstGeom prst="rect">
            <a:avLst/>
          </a:prstGeom>
          <a:noFill/>
        </p:spPr>
        <p:txBody>
          <a:bodyPr wrap="square" lIns="36000" tIns="0" rIns="36000" bIns="0" rtlCol="0" anchor="ctr" anchorCtr="0">
            <a:spAutoFit/>
          </a:bodyPr>
          <a:lstStyle/>
          <a:p>
            <a:r>
              <a:rPr kumimoji="0" lang="en-US" sz="1800" b="0" i="0" u="none" strike="noStrike" kern="1200" cap="none" spc="0" normalizeH="0" baseline="0" noProof="0" dirty="0">
                <a:ln>
                  <a:noFill/>
                </a:ln>
                <a:solidFill>
                  <a:prstClr val="black"/>
                </a:solidFill>
                <a:effectLst/>
                <a:uLnTx/>
                <a:uFillTx/>
                <a:latin typeface="Constantia"/>
                <a:ea typeface="+mn-ea"/>
                <a:cs typeface="+mn-cs"/>
              </a:rPr>
              <a:t>1</a:t>
            </a:r>
            <a:endParaRPr lang="en-IN" dirty="0"/>
          </a:p>
        </p:txBody>
      </p:sp>
      <p:sp>
        <p:nvSpPr>
          <p:cNvPr id="38" name="TextBox 37">
            <a:extLst>
              <a:ext uri="{FF2B5EF4-FFF2-40B4-BE49-F238E27FC236}">
                <a16:creationId xmlns:a16="http://schemas.microsoft.com/office/drawing/2014/main" id="{32289CE0-C23B-460A-8EDA-AAD7B4ADA669}"/>
              </a:ext>
            </a:extLst>
          </p:cNvPr>
          <p:cNvSpPr txBox="1"/>
          <p:nvPr/>
        </p:nvSpPr>
        <p:spPr>
          <a:xfrm>
            <a:off x="1402671" y="4693905"/>
            <a:ext cx="4865701" cy="369332"/>
          </a:xfrm>
          <a:prstGeom prst="rect">
            <a:avLst/>
          </a:prstGeom>
          <a:noFill/>
        </p:spPr>
        <p:txBody>
          <a:bodyPr wrap="square" rtlCol="0">
            <a:spAutoFit/>
          </a:bodyPr>
          <a:lstStyle/>
          <a:p>
            <a:r>
              <a:rPr lang="en-US" sz="1800" dirty="0"/>
              <a:t>    T(n) = 1 + 1 + n + (n+1) + 2n + 1       =  4n + 4</a:t>
            </a:r>
            <a:endParaRPr lang="en-IN" dirty="0"/>
          </a:p>
        </p:txBody>
      </p:sp>
    </p:spTree>
    <p:extLst>
      <p:ext uri="{BB962C8B-B14F-4D97-AF65-F5344CB8AC3E}">
        <p14:creationId xmlns:p14="http://schemas.microsoft.com/office/powerpoint/2010/main" val="254224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checkerboard(across)">
                                      <p:cBhvr>
                                        <p:cTn id="10" dur="500"/>
                                        <p:tgtEl>
                                          <p:spTgt spid="3">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checkerboard(across)">
                                      <p:cBhvr>
                                        <p:cTn id="13" dur="500"/>
                                        <p:tgtEl>
                                          <p:spTgt spid="3">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checkerboard(across)">
                                      <p:cBhvr>
                                        <p:cTn id="16" dur="500"/>
                                        <p:tgtEl>
                                          <p:spTgt spid="3">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checkerboard(across)">
                                      <p:cBhvr>
                                        <p:cTn id="19" dur="500"/>
                                        <p:tgtEl>
                                          <p:spTgt spid="3">
                                            <p:txEl>
                                              <p:pRg st="5" end="5"/>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checkerboard(across)">
                                      <p:cBhvr>
                                        <p:cTn id="22" dur="500"/>
                                        <p:tgtEl>
                                          <p:spTgt spid="3">
                                            <p:txEl>
                                              <p:pRg st="6" end="6"/>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checkerboard(across)">
                                      <p:cBhvr>
                                        <p:cTn id="25" dur="500"/>
                                        <p:tgtEl>
                                          <p:spTgt spid="3">
                                            <p:txEl>
                                              <p:pRg st="7" end="7"/>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checkerboard(across)">
                                      <p:cBhvr>
                                        <p:cTn id="28" dur="500"/>
                                        <p:tgtEl>
                                          <p:spTgt spid="3">
                                            <p:txEl>
                                              <p:pRg st="8" end="8"/>
                                            </p:txEl>
                                          </p:spTgt>
                                        </p:tgtEl>
                                      </p:cBhvr>
                                    </p:animEffect>
                                  </p:childTnLst>
                                </p:cTn>
                              </p:par>
                              <p:par>
                                <p:cTn id="29" presetID="5" presetClass="entr" presetSubtype="1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checkerboard(across)">
                                      <p:cBhvr>
                                        <p:cTn id="31" dur="500"/>
                                        <p:tgtEl>
                                          <p:spTgt spid="3">
                                            <p:txEl>
                                              <p:pRg st="9" end="9"/>
                                            </p:txEl>
                                          </p:spTgt>
                                        </p:tgtEl>
                                      </p:cBhvr>
                                    </p:animEffect>
                                  </p:childTnLst>
                                </p:cTn>
                              </p:par>
                              <p:par>
                                <p:cTn id="32" presetID="5" presetClass="entr" presetSubtype="1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34" dur="500"/>
                                        <p:tgtEl>
                                          <p:spTgt spid="3">
                                            <p:txEl>
                                              <p:pRg st="10" end="10"/>
                                            </p:txEl>
                                          </p:spTgt>
                                        </p:tgtEl>
                                      </p:cBhvr>
                                    </p:animEffect>
                                  </p:childTnLst>
                                </p:cTn>
                              </p:par>
                              <p:par>
                                <p:cTn id="35" presetID="5" presetClass="entr" presetSubtype="1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checkerboard(across)">
                                      <p:cBhvr>
                                        <p:cTn id="37" dur="500"/>
                                        <p:tgtEl>
                                          <p:spTgt spid="3">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checkerboard(across)">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checkerboard(across)">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checkerboard(across)">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checkerboard(across)">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checkerboard(across)">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checkerboard(across)">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5" presetClass="entr" presetSubtype="10" fill="hold" grpId="0"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checkerboard(across)">
                                      <p:cBhvr>
                                        <p:cTn id="72" dur="500"/>
                                        <p:tgtEl>
                                          <p:spTgt spid="28"/>
                                        </p:tgtEl>
                                      </p:cBhvr>
                                    </p:animEffect>
                                  </p:childTnLst>
                                </p:cTn>
                              </p:par>
                            </p:childTnLst>
                          </p:cTn>
                        </p:par>
                      </p:childTnLst>
                    </p:cTn>
                  </p:par>
                  <p:par>
                    <p:cTn id="73" fill="hold">
                      <p:stCondLst>
                        <p:cond delay="indefinite"/>
                      </p:stCondLst>
                      <p:childTnLst>
                        <p:par>
                          <p:cTn id="74" fill="hold">
                            <p:stCondLst>
                              <p:cond delay="0"/>
                            </p:stCondLst>
                            <p:childTnLst>
                              <p:par>
                                <p:cTn id="75" presetID="5" presetClass="entr" presetSubtype="10" fill="hold" nodeType="click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checkerboard(across)">
                                      <p:cBhvr>
                                        <p:cTn id="77" dur="500"/>
                                        <p:tgtEl>
                                          <p:spTgt spid="12"/>
                                        </p:tgtEl>
                                      </p:cBhvr>
                                    </p:animEffect>
                                  </p:childTnLst>
                                </p:cTn>
                              </p:par>
                            </p:childTnLst>
                          </p:cTn>
                        </p:par>
                      </p:childTnLst>
                    </p:cTn>
                  </p:par>
                  <p:par>
                    <p:cTn id="78" fill="hold">
                      <p:stCondLst>
                        <p:cond delay="indefinite"/>
                      </p:stCondLst>
                      <p:childTnLst>
                        <p:par>
                          <p:cTn id="79" fill="hold">
                            <p:stCondLst>
                              <p:cond delay="0"/>
                            </p:stCondLst>
                            <p:childTnLst>
                              <p:par>
                                <p:cTn id="80" presetID="5" presetClass="entr" presetSubtype="10" fill="hold" grpId="0"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checkerboard(across)">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5" presetClass="entr" presetSubtype="10" fill="hold"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checkerboard(across)">
                                      <p:cBhvr>
                                        <p:cTn id="87" dur="500"/>
                                        <p:tgtEl>
                                          <p:spTgt spid="17"/>
                                        </p:tgtEl>
                                      </p:cBhvr>
                                    </p:animEffect>
                                  </p:childTnLst>
                                </p:cTn>
                              </p:par>
                            </p:childTnLst>
                          </p:cTn>
                        </p:par>
                      </p:childTnLst>
                    </p:cTn>
                  </p:par>
                  <p:par>
                    <p:cTn id="88" fill="hold">
                      <p:stCondLst>
                        <p:cond delay="indefinite"/>
                      </p:stCondLst>
                      <p:childTnLst>
                        <p:par>
                          <p:cTn id="89" fill="hold">
                            <p:stCondLst>
                              <p:cond delay="0"/>
                            </p:stCondLst>
                            <p:childTnLst>
                              <p:par>
                                <p:cTn id="90" presetID="5" presetClass="entr" presetSubtype="10"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checkerboard(across)">
                                      <p:cBhvr>
                                        <p:cTn id="92" dur="500"/>
                                        <p:tgtEl>
                                          <p:spTgt spid="32"/>
                                        </p:tgtEl>
                                      </p:cBhvr>
                                    </p:animEffect>
                                  </p:childTnLst>
                                </p:cTn>
                              </p:par>
                            </p:childTnLst>
                          </p:cTn>
                        </p:par>
                      </p:childTnLst>
                    </p:cTn>
                  </p:par>
                  <p:par>
                    <p:cTn id="93" fill="hold">
                      <p:stCondLst>
                        <p:cond delay="indefinite"/>
                      </p:stCondLst>
                      <p:childTnLst>
                        <p:par>
                          <p:cTn id="94" fill="hold">
                            <p:stCondLst>
                              <p:cond delay="0"/>
                            </p:stCondLst>
                            <p:childTnLst>
                              <p:par>
                                <p:cTn id="95" presetID="5" presetClass="entr" presetSubtype="10" fill="hold"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checkerboard(across)">
                                      <p:cBhvr>
                                        <p:cTn id="97" dur="500"/>
                                        <p:tgtEl>
                                          <p:spTgt spid="18"/>
                                        </p:tgtEl>
                                      </p:cBhvr>
                                    </p:animEffect>
                                  </p:childTnLst>
                                </p:cTn>
                              </p:par>
                            </p:childTnLst>
                          </p:cTn>
                        </p:par>
                      </p:childTnLst>
                    </p:cTn>
                  </p:par>
                  <p:par>
                    <p:cTn id="98" fill="hold">
                      <p:stCondLst>
                        <p:cond delay="indefinite"/>
                      </p:stCondLst>
                      <p:childTnLst>
                        <p:par>
                          <p:cTn id="99" fill="hold">
                            <p:stCondLst>
                              <p:cond delay="0"/>
                            </p:stCondLst>
                            <p:childTnLst>
                              <p:par>
                                <p:cTn id="100" presetID="5" presetClass="entr" presetSubtype="10" fill="hold" grpId="0" nodeType="click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checkerboard(across)">
                                      <p:cBhvr>
                                        <p:cTn id="102" dur="500"/>
                                        <p:tgtEl>
                                          <p:spTgt spid="34"/>
                                        </p:tgtEl>
                                      </p:cBhvr>
                                    </p:animEffect>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1000"/>
                                        <p:tgtEl>
                                          <p:spTgt spid="20"/>
                                        </p:tgtEl>
                                      </p:cBhvr>
                                    </p:animEffect>
                                    <p:anim calcmode="lin" valueType="num">
                                      <p:cBhvr>
                                        <p:cTn id="108" dur="1000" fill="hold"/>
                                        <p:tgtEl>
                                          <p:spTgt spid="20"/>
                                        </p:tgtEl>
                                        <p:attrNameLst>
                                          <p:attrName>ppt_x</p:attrName>
                                        </p:attrNameLst>
                                      </p:cBhvr>
                                      <p:tavLst>
                                        <p:tav tm="0">
                                          <p:val>
                                            <p:strVal val="#ppt_x"/>
                                          </p:val>
                                        </p:tav>
                                        <p:tav tm="100000">
                                          <p:val>
                                            <p:strVal val="#ppt_x"/>
                                          </p:val>
                                        </p:tav>
                                      </p:tavLst>
                                    </p:anim>
                                    <p:anim calcmode="lin" valueType="num">
                                      <p:cBhvr>
                                        <p:cTn id="10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6" presetClass="entr" presetSubtype="21" fill="hold" grpId="0" nodeType="click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barn(inVertical)">
                                      <p:cBhvr>
                                        <p:cTn id="11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P spid="28" grpId="0"/>
      <p:bldP spid="30" grpId="0"/>
      <p:bldP spid="32" grpId="0"/>
      <p:bldP spid="34" grpId="0"/>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411EBE-4347-4EE8-8758-1FB5C10330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7F8BA2D6-A9A8-4625-8A53-ACF7F6B4954A}"/>
              </a:ext>
            </a:extLst>
          </p:cNvPr>
          <p:cNvSpPr>
            <a:spLocks noGrp="1"/>
          </p:cNvSpPr>
          <p:nvPr>
            <p:ph type="title"/>
          </p:nvPr>
        </p:nvSpPr>
        <p:spPr>
          <a:xfrm>
            <a:off x="457200" y="304800"/>
            <a:ext cx="8229600" cy="780288"/>
          </a:xfrm>
        </p:spPr>
        <p:txBody>
          <a:bodyPr>
            <a:normAutofit/>
          </a:bodyPr>
          <a:lstStyle/>
          <a:p>
            <a:r>
              <a:rPr lang="en-US" sz="4000" dirty="0"/>
              <a:t>Waiting for   a                      long time…</a:t>
            </a:r>
            <a:endParaRPr lang="en-IN" sz="4000" dirty="0"/>
          </a:p>
        </p:txBody>
      </p:sp>
      <p:sp>
        <p:nvSpPr>
          <p:cNvPr id="3" name="Content Placeholder 2">
            <a:extLst>
              <a:ext uri="{FF2B5EF4-FFF2-40B4-BE49-F238E27FC236}">
                <a16:creationId xmlns:a16="http://schemas.microsoft.com/office/drawing/2014/main" id="{E8B97463-8143-49F8-B93D-5DA2B0955EAA}"/>
              </a:ext>
            </a:extLst>
          </p:cNvPr>
          <p:cNvSpPr>
            <a:spLocks noGrp="1"/>
          </p:cNvSpPr>
          <p:nvPr>
            <p:ph idx="1"/>
          </p:nvPr>
        </p:nvSpPr>
        <p:spPr>
          <a:xfrm>
            <a:off x="152400" y="1371600"/>
            <a:ext cx="8839200" cy="4953000"/>
          </a:xfrm>
        </p:spPr>
        <p:txBody>
          <a:bodyPr/>
          <a:lstStyle/>
          <a:p>
            <a:pPr>
              <a:lnSpc>
                <a:spcPct val="150000"/>
              </a:lnSpc>
            </a:pPr>
            <a:r>
              <a:rPr lang="en-US" sz="2400" dirty="0"/>
              <a:t>Why do we need to study                 this subject?</a:t>
            </a:r>
          </a:p>
          <a:p>
            <a:pPr>
              <a:lnSpc>
                <a:spcPct val="150000"/>
              </a:lnSpc>
            </a:pPr>
            <a:r>
              <a:rPr lang="en-US" sz="2400" dirty="0"/>
              <a:t>Where could we apply the knowledge of this subject?</a:t>
            </a:r>
          </a:p>
          <a:p>
            <a:pPr>
              <a:lnSpc>
                <a:spcPct val="150000"/>
              </a:lnSpc>
            </a:pPr>
            <a:r>
              <a:rPr lang="en-US" sz="2400" dirty="0"/>
              <a:t>Is it necessary to know this subject to be a good programmer? </a:t>
            </a:r>
          </a:p>
          <a:p>
            <a:pPr>
              <a:lnSpc>
                <a:spcPct val="150000"/>
              </a:lnSpc>
            </a:pPr>
            <a:r>
              <a:rPr lang="en-US" sz="2400" dirty="0"/>
              <a:t>If yes, how?</a:t>
            </a:r>
          </a:p>
          <a:p>
            <a:endParaRPr lang="en-IN" dirty="0"/>
          </a:p>
        </p:txBody>
      </p:sp>
    </p:spTree>
    <p:extLst>
      <p:ext uri="{BB962C8B-B14F-4D97-AF65-F5344CB8AC3E}">
        <p14:creationId xmlns:p14="http://schemas.microsoft.com/office/powerpoint/2010/main" val="1492635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9C59FD-EA08-4CCE-A59A-8E67E40898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63A81D10-B723-45E6-9F1C-714190ED790B}"/>
              </a:ext>
            </a:extLst>
          </p:cNvPr>
          <p:cNvSpPr>
            <a:spLocks noGrp="1"/>
          </p:cNvSpPr>
          <p:nvPr>
            <p:ph type="title"/>
          </p:nvPr>
        </p:nvSpPr>
        <p:spPr>
          <a:xfrm>
            <a:off x="457200" y="228600"/>
            <a:ext cx="8229600" cy="685800"/>
          </a:xfrm>
        </p:spPr>
        <p:txBody>
          <a:bodyPr>
            <a:normAutofit fontScale="90000"/>
          </a:bodyPr>
          <a:lstStyle/>
          <a:p>
            <a:r>
              <a:rPr lang="en-US" dirty="0"/>
              <a:t>Questions ????</a:t>
            </a:r>
            <a:endParaRPr lang="en-IN" dirty="0"/>
          </a:p>
        </p:txBody>
      </p:sp>
      <p:pic>
        <p:nvPicPr>
          <p:cNvPr id="10" name="Picture 9">
            <a:extLst>
              <a:ext uri="{FF2B5EF4-FFF2-40B4-BE49-F238E27FC236}">
                <a16:creationId xmlns:a16="http://schemas.microsoft.com/office/drawing/2014/main" id="{D81BEBC4-A9E6-4629-B17D-DCC9E35BE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09868"/>
            <a:ext cx="1253178" cy="1295400"/>
          </a:xfrm>
          <a:prstGeom prst="rect">
            <a:avLst/>
          </a:prstGeom>
          <a:ln>
            <a:noFill/>
          </a:ln>
          <a:effectLst>
            <a:softEdge rad="112500"/>
          </a:effectLst>
        </p:spPr>
      </p:pic>
      <p:sp>
        <p:nvSpPr>
          <p:cNvPr id="11" name="TextBox 10">
            <a:extLst>
              <a:ext uri="{FF2B5EF4-FFF2-40B4-BE49-F238E27FC236}">
                <a16:creationId xmlns:a16="http://schemas.microsoft.com/office/drawing/2014/main" id="{1A3D9D81-1F3F-43EE-9E30-C61B154FD63A}"/>
              </a:ext>
            </a:extLst>
          </p:cNvPr>
          <p:cNvSpPr txBox="1"/>
          <p:nvPr/>
        </p:nvSpPr>
        <p:spPr>
          <a:xfrm>
            <a:off x="152400" y="4073118"/>
            <a:ext cx="2133600" cy="646331"/>
          </a:xfrm>
          <a:prstGeom prst="rect">
            <a:avLst/>
          </a:prstGeom>
          <a:noFill/>
        </p:spPr>
        <p:txBody>
          <a:bodyPr wrap="square" rtlCol="0">
            <a:spAutoFit/>
          </a:bodyPr>
          <a:lstStyle/>
          <a:p>
            <a:r>
              <a:rPr lang="en-US" dirty="0">
                <a:solidFill>
                  <a:schemeClr val="tx2"/>
                </a:solidFill>
              </a:rPr>
              <a:t>Unmute if you get Signal</a:t>
            </a:r>
            <a:endParaRPr lang="en-IN" dirty="0">
              <a:solidFill>
                <a:schemeClr val="tx2"/>
              </a:solidFill>
            </a:endParaRPr>
          </a:p>
        </p:txBody>
      </p:sp>
    </p:spTree>
    <p:extLst>
      <p:ext uri="{BB962C8B-B14F-4D97-AF65-F5344CB8AC3E}">
        <p14:creationId xmlns:p14="http://schemas.microsoft.com/office/powerpoint/2010/main" val="407353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C17CD-7905-4B22-BDAC-2ABEEC042B48}"/>
              </a:ext>
            </a:extLst>
          </p:cNvPr>
          <p:cNvSpPr>
            <a:spLocks noGrp="1"/>
          </p:cNvSpPr>
          <p:nvPr>
            <p:ph type="title"/>
          </p:nvPr>
        </p:nvSpPr>
        <p:spPr>
          <a:xfrm>
            <a:off x="304800" y="685800"/>
            <a:ext cx="8229600" cy="914400"/>
          </a:xfrm>
        </p:spPr>
        <p:txBody>
          <a:bodyPr>
            <a:noAutofit/>
          </a:bodyPr>
          <a:lstStyle/>
          <a:p>
            <a:pPr algn="ctr"/>
            <a:r>
              <a:rPr lang="en-US" sz="3200" dirty="0"/>
              <a:t>Data Structure &amp; Algorithms</a:t>
            </a:r>
            <a:br>
              <a:rPr lang="en-US" sz="3200" dirty="0"/>
            </a:br>
            <a:r>
              <a:rPr lang="en-IN" sz="2800" dirty="0"/>
              <a:t>Textbook and Reference books:</a:t>
            </a:r>
          </a:p>
        </p:txBody>
      </p:sp>
      <p:sp>
        <p:nvSpPr>
          <p:cNvPr id="3" name="Content Placeholder 2">
            <a:extLst>
              <a:ext uri="{FF2B5EF4-FFF2-40B4-BE49-F238E27FC236}">
                <a16:creationId xmlns:a16="http://schemas.microsoft.com/office/drawing/2014/main" id="{30B64261-A1C1-49A0-A602-D6FD41DB1EC0}"/>
              </a:ext>
            </a:extLst>
          </p:cNvPr>
          <p:cNvSpPr>
            <a:spLocks noGrp="1"/>
          </p:cNvSpPr>
          <p:nvPr>
            <p:ph idx="1"/>
          </p:nvPr>
        </p:nvSpPr>
        <p:spPr>
          <a:xfrm>
            <a:off x="457200" y="1935480"/>
            <a:ext cx="8229600" cy="4389120"/>
          </a:xfrm>
        </p:spPr>
        <p:txBody>
          <a:bodyPr/>
          <a:lstStyle/>
          <a:p>
            <a:pPr>
              <a:lnSpc>
                <a:spcPct val="200000"/>
              </a:lnSpc>
            </a:pPr>
            <a:r>
              <a:rPr lang="en-IN" dirty="0"/>
              <a:t>“Data Structures” by S. </a:t>
            </a:r>
            <a:r>
              <a:rPr lang="en-IN" dirty="0" err="1"/>
              <a:t>Lipschutz</a:t>
            </a:r>
            <a:r>
              <a:rPr lang="en-IN" dirty="0"/>
              <a:t>.</a:t>
            </a:r>
          </a:p>
          <a:p>
            <a:pPr>
              <a:lnSpc>
                <a:spcPct val="200000"/>
              </a:lnSpc>
            </a:pPr>
            <a:r>
              <a:rPr lang="en-IN" dirty="0"/>
              <a:t>“Data Structures in C” by Aaron M. Tenenbaum.</a:t>
            </a:r>
          </a:p>
          <a:p>
            <a:pPr>
              <a:lnSpc>
                <a:spcPct val="200000"/>
              </a:lnSpc>
            </a:pPr>
            <a:r>
              <a:rPr lang="en-IN" dirty="0"/>
              <a:t>“Fundamentals of Data Structures of C” by Ellis Horowitz, Sartaj </a:t>
            </a:r>
            <a:r>
              <a:rPr lang="en-IN" dirty="0" err="1"/>
              <a:t>Sahni</a:t>
            </a:r>
            <a:r>
              <a:rPr lang="en-IN" dirty="0"/>
              <a:t>, Susan </a:t>
            </a:r>
            <a:r>
              <a:rPr lang="en-IN" dirty="0" err="1"/>
              <a:t>Andersonfreed</a:t>
            </a:r>
            <a:r>
              <a:rPr lang="en-IN" dirty="0"/>
              <a:t>.</a:t>
            </a:r>
          </a:p>
          <a:p>
            <a:endParaRPr lang="en-IN" dirty="0"/>
          </a:p>
        </p:txBody>
      </p:sp>
    </p:spTree>
    <p:extLst>
      <p:ext uri="{BB962C8B-B14F-4D97-AF65-F5344CB8AC3E}">
        <p14:creationId xmlns:p14="http://schemas.microsoft.com/office/powerpoint/2010/main" val="1529456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232D04-F861-4C10-8E76-11F43F496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8A18E69C-821F-4603-9B38-52E85991FEB1}"/>
              </a:ext>
            </a:extLst>
          </p:cNvPr>
          <p:cNvSpPr>
            <a:spLocks noGrp="1"/>
          </p:cNvSpPr>
          <p:nvPr>
            <p:ph type="title"/>
          </p:nvPr>
        </p:nvSpPr>
        <p:spPr>
          <a:xfrm>
            <a:off x="457200" y="704088"/>
            <a:ext cx="8229600" cy="591312"/>
          </a:xfrm>
        </p:spPr>
        <p:txBody>
          <a:bodyPr>
            <a:normAutofit fontScale="90000"/>
          </a:bodyPr>
          <a:lstStyle/>
          <a:p>
            <a:r>
              <a:rPr lang="en-US" dirty="0"/>
              <a:t>Outline : Lecture 1</a:t>
            </a:r>
            <a:endParaRPr lang="en-IN" dirty="0"/>
          </a:p>
        </p:txBody>
      </p:sp>
      <p:sp>
        <p:nvSpPr>
          <p:cNvPr id="3" name="Content Placeholder 2">
            <a:extLst>
              <a:ext uri="{FF2B5EF4-FFF2-40B4-BE49-F238E27FC236}">
                <a16:creationId xmlns:a16="http://schemas.microsoft.com/office/drawing/2014/main" id="{23054398-3CB2-4BDE-91FC-24E6F8D17492}"/>
              </a:ext>
            </a:extLst>
          </p:cNvPr>
          <p:cNvSpPr>
            <a:spLocks noGrp="1"/>
          </p:cNvSpPr>
          <p:nvPr>
            <p:ph idx="1"/>
          </p:nvPr>
        </p:nvSpPr>
        <p:spPr>
          <a:xfrm>
            <a:off x="457200" y="1371600"/>
            <a:ext cx="8229600" cy="4953000"/>
          </a:xfrm>
        </p:spPr>
        <p:txBody>
          <a:bodyPr>
            <a:normAutofit/>
          </a:bodyPr>
          <a:lstStyle/>
          <a:p>
            <a:pPr>
              <a:lnSpc>
                <a:spcPct val="150000"/>
              </a:lnSpc>
            </a:pPr>
            <a:r>
              <a:rPr lang="en-US" dirty="0"/>
              <a:t>What is this subject?</a:t>
            </a:r>
          </a:p>
          <a:p>
            <a:pPr>
              <a:lnSpc>
                <a:spcPct val="150000"/>
              </a:lnSpc>
            </a:pPr>
            <a:r>
              <a:rPr lang="en-US" dirty="0"/>
              <a:t>Why do we need to study this subject?</a:t>
            </a:r>
          </a:p>
          <a:p>
            <a:pPr>
              <a:lnSpc>
                <a:spcPct val="150000"/>
              </a:lnSpc>
            </a:pPr>
            <a:r>
              <a:rPr lang="en-US" dirty="0"/>
              <a:t>Where could we apply the knowledge of this subject?</a:t>
            </a:r>
          </a:p>
          <a:p>
            <a:pPr>
              <a:lnSpc>
                <a:spcPct val="150000"/>
              </a:lnSpc>
            </a:pPr>
            <a:r>
              <a:rPr lang="en-US" dirty="0"/>
              <a:t>Is it necessary to know this subject to be a good programmer? </a:t>
            </a:r>
          </a:p>
          <a:p>
            <a:pPr>
              <a:lnSpc>
                <a:spcPct val="150000"/>
              </a:lnSpc>
            </a:pPr>
            <a:r>
              <a:rPr lang="en-US" dirty="0"/>
              <a:t>If yes, how?</a:t>
            </a:r>
          </a:p>
          <a:p>
            <a:pPr>
              <a:lnSpc>
                <a:spcPct val="150000"/>
              </a:lnSpc>
            </a:pPr>
            <a:r>
              <a:rPr lang="en-US" dirty="0"/>
              <a:t>Road map of this subject</a:t>
            </a:r>
          </a:p>
          <a:p>
            <a:endParaRPr lang="en-US" dirty="0"/>
          </a:p>
          <a:p>
            <a:endParaRPr lang="en-US" dirty="0"/>
          </a:p>
          <a:p>
            <a:endParaRPr lang="en-IN" dirty="0"/>
          </a:p>
        </p:txBody>
      </p:sp>
    </p:spTree>
    <p:extLst>
      <p:ext uri="{BB962C8B-B14F-4D97-AF65-F5344CB8AC3E}">
        <p14:creationId xmlns:p14="http://schemas.microsoft.com/office/powerpoint/2010/main" val="196327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503902-1831-4727-80B5-FD12F4736B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7B63CB7E-9082-403F-86E0-F1901F760ACC}"/>
              </a:ext>
            </a:extLst>
          </p:cNvPr>
          <p:cNvSpPr>
            <a:spLocks noGrp="1"/>
          </p:cNvSpPr>
          <p:nvPr>
            <p:ph type="title"/>
          </p:nvPr>
        </p:nvSpPr>
        <p:spPr>
          <a:xfrm>
            <a:off x="457200" y="704088"/>
            <a:ext cx="8229600" cy="591312"/>
          </a:xfrm>
        </p:spPr>
        <p:txBody>
          <a:bodyPr>
            <a:noAutofit/>
          </a:bodyPr>
          <a:lstStyle/>
          <a:p>
            <a:r>
              <a:rPr lang="en-US" sz="2800" dirty="0"/>
              <a:t>What is Data Structure &amp; Algorithms subject?</a:t>
            </a:r>
            <a:endParaRPr lang="en-IN" sz="2800" dirty="0"/>
          </a:p>
        </p:txBody>
      </p:sp>
      <p:sp>
        <p:nvSpPr>
          <p:cNvPr id="3" name="Content Placeholder 2">
            <a:extLst>
              <a:ext uri="{FF2B5EF4-FFF2-40B4-BE49-F238E27FC236}">
                <a16:creationId xmlns:a16="http://schemas.microsoft.com/office/drawing/2014/main" id="{4902E10F-0111-4813-AC7A-83E88D5609E4}"/>
              </a:ext>
            </a:extLst>
          </p:cNvPr>
          <p:cNvSpPr>
            <a:spLocks noGrp="1"/>
          </p:cNvSpPr>
          <p:nvPr>
            <p:ph idx="1"/>
          </p:nvPr>
        </p:nvSpPr>
        <p:spPr>
          <a:xfrm>
            <a:off x="457200" y="1524000"/>
            <a:ext cx="8229600" cy="4800600"/>
          </a:xfrm>
        </p:spPr>
        <p:txBody>
          <a:bodyPr/>
          <a:lstStyle/>
          <a:p>
            <a:pPr>
              <a:lnSpc>
                <a:spcPct val="150000"/>
              </a:lnSpc>
            </a:pPr>
            <a:r>
              <a:rPr lang="en-US" dirty="0"/>
              <a:t>What is Data?</a:t>
            </a:r>
          </a:p>
          <a:p>
            <a:pPr>
              <a:lnSpc>
                <a:spcPct val="150000"/>
              </a:lnSpc>
            </a:pPr>
            <a:r>
              <a:rPr lang="en-US" dirty="0"/>
              <a:t>What is Information?</a:t>
            </a:r>
          </a:p>
          <a:p>
            <a:pPr>
              <a:lnSpc>
                <a:spcPct val="150000"/>
              </a:lnSpc>
            </a:pPr>
            <a:r>
              <a:rPr lang="en-US" dirty="0"/>
              <a:t>What is an Abstract Data Type?</a:t>
            </a:r>
          </a:p>
          <a:p>
            <a:pPr>
              <a:lnSpc>
                <a:spcPct val="150000"/>
              </a:lnSpc>
            </a:pPr>
            <a:r>
              <a:rPr lang="en-US" dirty="0"/>
              <a:t>What is Data Structure?</a:t>
            </a:r>
          </a:p>
          <a:p>
            <a:pPr>
              <a:lnSpc>
                <a:spcPct val="150000"/>
              </a:lnSpc>
            </a:pPr>
            <a:r>
              <a:rPr lang="en-US" dirty="0"/>
              <a:t>What is an Algorithm?</a:t>
            </a:r>
          </a:p>
          <a:p>
            <a:pPr>
              <a:lnSpc>
                <a:spcPct val="150000"/>
              </a:lnSpc>
            </a:pPr>
            <a:r>
              <a:rPr lang="en-US" dirty="0"/>
              <a:t>Characteristics of an Algorithm</a:t>
            </a:r>
          </a:p>
          <a:p>
            <a:endParaRPr lang="en-US" dirty="0"/>
          </a:p>
          <a:p>
            <a:endParaRPr lang="en-US" dirty="0"/>
          </a:p>
          <a:p>
            <a:endParaRPr lang="en-IN" dirty="0"/>
          </a:p>
        </p:txBody>
      </p:sp>
    </p:spTree>
    <p:extLst>
      <p:ext uri="{BB962C8B-B14F-4D97-AF65-F5344CB8AC3E}">
        <p14:creationId xmlns:p14="http://schemas.microsoft.com/office/powerpoint/2010/main" val="1416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C5AEEF-303F-45BB-9A40-3A4140132498}"/>
              </a:ext>
            </a:extLst>
          </p:cNvPr>
          <p:cNvSpPr>
            <a:spLocks noGrp="1"/>
          </p:cNvSpPr>
          <p:nvPr>
            <p:ph idx="1"/>
          </p:nvPr>
        </p:nvSpPr>
        <p:spPr>
          <a:xfrm>
            <a:off x="457200" y="762000"/>
            <a:ext cx="8229600" cy="5562600"/>
          </a:xfrm>
        </p:spPr>
        <p:txBody>
          <a:bodyPr/>
          <a:lstStyle/>
          <a:p>
            <a:pPr marL="0" indent="0">
              <a:buNone/>
            </a:pPr>
            <a:r>
              <a:rPr lang="en-US" dirty="0"/>
              <a:t>What is Data?</a:t>
            </a:r>
          </a:p>
          <a:p>
            <a:pPr>
              <a:buFont typeface="Wingdings" panose="05000000000000000000" pitchFamily="2" charset="2"/>
              <a:buChar char="ü"/>
            </a:pPr>
            <a:r>
              <a:rPr lang="en-IN" sz="2000" dirty="0"/>
              <a:t> Data are simply value or set of values </a:t>
            </a:r>
          </a:p>
          <a:p>
            <a:pPr>
              <a:buFont typeface="Wingdings" panose="05000000000000000000" pitchFamily="2" charset="2"/>
              <a:buChar char="ü"/>
            </a:pPr>
            <a:r>
              <a:rPr lang="en-IN" sz="2000" dirty="0"/>
              <a:t> Originally, data is plural form of “datum”, a Latin word</a:t>
            </a:r>
          </a:p>
          <a:p>
            <a:pPr>
              <a:buFont typeface="Wingdings" panose="05000000000000000000" pitchFamily="2" charset="2"/>
              <a:buChar char="ü"/>
            </a:pPr>
            <a:r>
              <a:rPr lang="en-IN" sz="2000" dirty="0"/>
              <a:t> A “datum” is a single entity, a single point of matter</a:t>
            </a:r>
          </a:p>
          <a:p>
            <a:pPr>
              <a:buFont typeface="Wingdings" panose="05000000000000000000" pitchFamily="2" charset="2"/>
              <a:buChar char="ü"/>
            </a:pPr>
            <a:r>
              <a:rPr lang="en-IN" sz="2000" dirty="0"/>
              <a:t> Data represents a collection of “data points”</a:t>
            </a:r>
          </a:p>
          <a:p>
            <a:pPr>
              <a:buFont typeface="Wingdings" panose="05000000000000000000" pitchFamily="2" charset="2"/>
              <a:buChar char="ü"/>
            </a:pPr>
            <a:r>
              <a:rPr lang="en-IN" sz="2000" dirty="0"/>
              <a:t> Today, “data” is used in a singular or plural form</a:t>
            </a:r>
          </a:p>
          <a:p>
            <a:pPr>
              <a:buFont typeface="Wingdings" panose="05000000000000000000" pitchFamily="2" charset="2"/>
              <a:buChar char="ü"/>
            </a:pPr>
            <a:r>
              <a:rPr lang="en-IN" sz="2000" dirty="0"/>
              <a:t> Data is raw fact</a:t>
            </a:r>
          </a:p>
          <a:p>
            <a:pPr marL="0" indent="0" algn="ctr">
              <a:buNone/>
            </a:pPr>
            <a:r>
              <a:rPr lang="en-IN" sz="2000" dirty="0"/>
              <a:t> </a:t>
            </a:r>
            <a:r>
              <a:rPr lang="en-IN" sz="2000" b="1" dirty="0"/>
              <a:t>Representation of Data</a:t>
            </a:r>
          </a:p>
          <a:p>
            <a:pPr>
              <a:buFont typeface="Wingdings" panose="05000000000000000000" pitchFamily="2" charset="2"/>
              <a:buChar char="ü"/>
            </a:pPr>
            <a:endParaRPr lang="en-IN" dirty="0"/>
          </a:p>
        </p:txBody>
      </p:sp>
      <p:pic>
        <p:nvPicPr>
          <p:cNvPr id="7" name="Graphic 6">
            <a:extLst>
              <a:ext uri="{FF2B5EF4-FFF2-40B4-BE49-F238E27FC236}">
                <a16:creationId xmlns:a16="http://schemas.microsoft.com/office/drawing/2014/main" id="{4EA62052-AA33-4324-987C-C0E4280B45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600" y="3962400"/>
            <a:ext cx="3810000" cy="2648547"/>
          </a:xfrm>
          <a:prstGeom prst="rect">
            <a:avLst/>
          </a:prstGeom>
        </p:spPr>
      </p:pic>
    </p:spTree>
    <p:extLst>
      <p:ext uri="{BB962C8B-B14F-4D97-AF65-F5344CB8AC3E}">
        <p14:creationId xmlns:p14="http://schemas.microsoft.com/office/powerpoint/2010/main" val="384931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arn(inVertic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inVertic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arn(inVertic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arn(inVertical)">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1000" fill="hold"/>
                                        <p:tgtEl>
                                          <p:spTgt spid="7"/>
                                        </p:tgtEl>
                                        <p:attrNameLst>
                                          <p:attrName>ppt_w</p:attrName>
                                        </p:attrNameLst>
                                      </p:cBhvr>
                                      <p:tavLst>
                                        <p:tav tm="0">
                                          <p:val>
                                            <p:fltVal val="0"/>
                                          </p:val>
                                        </p:tav>
                                        <p:tav tm="100000">
                                          <p:val>
                                            <p:strVal val="#ppt_w"/>
                                          </p:val>
                                        </p:tav>
                                      </p:tavLst>
                                    </p:anim>
                                    <p:anim calcmode="lin" valueType="num">
                                      <p:cBhvr>
                                        <p:cTn id="43" dur="1000" fill="hold"/>
                                        <p:tgtEl>
                                          <p:spTgt spid="7"/>
                                        </p:tgtEl>
                                        <p:attrNameLst>
                                          <p:attrName>ppt_h</p:attrName>
                                        </p:attrNameLst>
                                      </p:cBhvr>
                                      <p:tavLst>
                                        <p:tav tm="0">
                                          <p:val>
                                            <p:fltVal val="0"/>
                                          </p:val>
                                        </p:tav>
                                        <p:tav tm="100000">
                                          <p:val>
                                            <p:strVal val="#ppt_h"/>
                                          </p:val>
                                        </p:tav>
                                      </p:tavLst>
                                    </p:anim>
                                    <p:anim calcmode="lin" valueType="num">
                                      <p:cBhvr>
                                        <p:cTn id="44" dur="1000" fill="hold"/>
                                        <p:tgtEl>
                                          <p:spTgt spid="7"/>
                                        </p:tgtEl>
                                        <p:attrNameLst>
                                          <p:attrName>style.rotation</p:attrName>
                                        </p:attrNameLst>
                                      </p:cBhvr>
                                      <p:tavLst>
                                        <p:tav tm="0">
                                          <p:val>
                                            <p:fltVal val="90"/>
                                          </p:val>
                                        </p:tav>
                                        <p:tav tm="100000">
                                          <p:val>
                                            <p:fltVal val="0"/>
                                          </p:val>
                                        </p:tav>
                                      </p:tavLst>
                                    </p:anim>
                                    <p:animEffect transition="in" filter="fade">
                                      <p:cBhvr>
                                        <p:cTn id="4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F5B31C-170B-4201-8C9C-50C5483FF016}"/>
              </a:ext>
            </a:extLst>
          </p:cNvPr>
          <p:cNvSpPr>
            <a:spLocks noGrp="1"/>
          </p:cNvSpPr>
          <p:nvPr>
            <p:ph idx="1"/>
          </p:nvPr>
        </p:nvSpPr>
        <p:spPr>
          <a:xfrm>
            <a:off x="457200" y="677674"/>
            <a:ext cx="8229600" cy="5646926"/>
          </a:xfrm>
        </p:spPr>
        <p:txBody>
          <a:bodyPr/>
          <a:lstStyle/>
          <a:p>
            <a:pPr marL="0" indent="0">
              <a:buNone/>
            </a:pPr>
            <a:r>
              <a:rPr lang="en-US" dirty="0"/>
              <a:t>What is Information?</a:t>
            </a:r>
          </a:p>
          <a:p>
            <a:pPr>
              <a:buFont typeface="Wingdings" panose="05000000000000000000" pitchFamily="2" charset="2"/>
              <a:buChar char="ü"/>
            </a:pPr>
            <a:r>
              <a:rPr lang="en-IN" sz="2000" dirty="0"/>
              <a:t> Information is data that have been processed to make them meaningful and useful.</a:t>
            </a:r>
          </a:p>
          <a:p>
            <a:pPr>
              <a:buFont typeface="Wingdings" panose="05000000000000000000" pitchFamily="2" charset="2"/>
              <a:buChar char="ü"/>
            </a:pPr>
            <a:r>
              <a:rPr lang="en-IN" sz="2000" dirty="0"/>
              <a:t> Data + Meaning = Information</a:t>
            </a:r>
          </a:p>
          <a:p>
            <a:pPr>
              <a:buFont typeface="Wingdings" panose="05000000000000000000" pitchFamily="2" charset="2"/>
              <a:buChar char="ü"/>
            </a:pPr>
            <a:r>
              <a:rPr lang="en-IN" sz="2000" dirty="0"/>
              <a:t>Information is processed data</a:t>
            </a:r>
          </a:p>
          <a:p>
            <a:pPr>
              <a:buFont typeface="Wingdings" panose="05000000000000000000" pitchFamily="2" charset="2"/>
              <a:buChar char="ü"/>
            </a:pPr>
            <a:r>
              <a:rPr lang="en-IN" sz="2000" dirty="0"/>
              <a:t>Information is meaningful data </a:t>
            </a:r>
          </a:p>
          <a:p>
            <a:pPr>
              <a:buFont typeface="Wingdings" panose="05000000000000000000" pitchFamily="2" charset="2"/>
              <a:buChar char="ü"/>
            </a:pPr>
            <a:r>
              <a:rPr lang="en-IN" sz="2000" dirty="0"/>
              <a:t>Information provides knowledge about certain matter </a:t>
            </a:r>
          </a:p>
          <a:p>
            <a:pPr marL="0" indent="0">
              <a:buNone/>
            </a:pPr>
            <a:endParaRPr lang="en-IN" sz="2000" dirty="0"/>
          </a:p>
        </p:txBody>
      </p:sp>
      <p:pic>
        <p:nvPicPr>
          <p:cNvPr id="5" name="Picture 4" descr="A screenshot of a cell phone&#10;&#10;Description automatically generated">
            <a:extLst>
              <a:ext uri="{FF2B5EF4-FFF2-40B4-BE49-F238E27FC236}">
                <a16:creationId xmlns:a16="http://schemas.microsoft.com/office/drawing/2014/main" id="{83DF614B-6B53-47FB-9619-3D1360DB6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3602126"/>
            <a:ext cx="4014787" cy="2722474"/>
          </a:xfrm>
          <a:prstGeom prst="rect">
            <a:avLst/>
          </a:prstGeom>
        </p:spPr>
      </p:pic>
    </p:spTree>
    <p:extLst>
      <p:ext uri="{BB962C8B-B14F-4D97-AF65-F5344CB8AC3E}">
        <p14:creationId xmlns:p14="http://schemas.microsoft.com/office/powerpoint/2010/main" val="375394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D8938-D9BD-40DB-9A74-99E6ED3721BA}"/>
              </a:ext>
            </a:extLst>
          </p:cNvPr>
          <p:cNvSpPr>
            <a:spLocks noGrp="1"/>
          </p:cNvSpPr>
          <p:nvPr>
            <p:ph type="title"/>
          </p:nvPr>
        </p:nvSpPr>
        <p:spPr/>
        <p:txBody>
          <a:bodyPr>
            <a:normAutofit/>
          </a:bodyPr>
          <a:lstStyle/>
          <a:p>
            <a:r>
              <a:rPr lang="en-US" sz="4400" dirty="0"/>
              <a:t>Example of Data &amp; information:</a:t>
            </a:r>
            <a:endParaRPr lang="en-IN" sz="4400" dirty="0"/>
          </a:p>
        </p:txBody>
      </p:sp>
      <p:sp>
        <p:nvSpPr>
          <p:cNvPr id="3" name="Content Placeholder 2">
            <a:extLst>
              <a:ext uri="{FF2B5EF4-FFF2-40B4-BE49-F238E27FC236}">
                <a16:creationId xmlns:a16="http://schemas.microsoft.com/office/drawing/2014/main" id="{F853C9F2-3960-47EB-AB3C-1A248E702030}"/>
              </a:ext>
            </a:extLst>
          </p:cNvPr>
          <p:cNvSpPr>
            <a:spLocks noGrp="1"/>
          </p:cNvSpPr>
          <p:nvPr>
            <p:ph idx="1"/>
          </p:nvPr>
        </p:nvSpPr>
        <p:spPr/>
        <p:txBody>
          <a:bodyPr/>
          <a:lstStyle/>
          <a:p>
            <a:pPr>
              <a:lnSpc>
                <a:spcPct val="200000"/>
              </a:lnSpc>
              <a:buFont typeface="Wingdings" panose="05000000000000000000" pitchFamily="2" charset="2"/>
              <a:buChar char="q"/>
            </a:pPr>
            <a:r>
              <a:rPr lang="en-US" dirty="0"/>
              <a:t> The history of temperature reading all over the world for the past 100 years is data. </a:t>
            </a:r>
          </a:p>
          <a:p>
            <a:pPr>
              <a:lnSpc>
                <a:spcPct val="200000"/>
              </a:lnSpc>
              <a:buFont typeface="Wingdings" panose="05000000000000000000" pitchFamily="2" charset="2"/>
              <a:buChar char="q"/>
            </a:pPr>
            <a:r>
              <a:rPr lang="en-US" dirty="0"/>
              <a:t> If this data is organized and analyzed to find that global temperature is rising, then that is information</a:t>
            </a:r>
            <a:endParaRPr lang="en-IN" dirty="0"/>
          </a:p>
        </p:txBody>
      </p:sp>
    </p:spTree>
    <p:extLst>
      <p:ext uri="{BB962C8B-B14F-4D97-AF65-F5344CB8AC3E}">
        <p14:creationId xmlns:p14="http://schemas.microsoft.com/office/powerpoint/2010/main" val="417563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2"/>
                                      </p:to>
                                    </p:animClr>
                                    <p:animClr clrSpc="rgb" dir="cw">
                                      <p:cBhvr>
                                        <p:cTn id="7" dur="500" fill="hold"/>
                                        <p:tgtEl>
                                          <p:spTgt spid="3">
                                            <p:txEl>
                                              <p:pRg st="0" end="0"/>
                                            </p:txEl>
                                          </p:spTgt>
                                        </p:tgtEl>
                                        <p:attrNameLst>
                                          <p:attrName>fillcolor</p:attrName>
                                        </p:attrNameLst>
                                      </p:cBhvr>
                                      <p:to>
                                        <a:schemeClr val="accent2"/>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1" end="1"/>
                                            </p:txEl>
                                          </p:spTgt>
                                        </p:tgtEl>
                                        <p:attrNameLst>
                                          <p:attrName>style.color</p:attrName>
                                        </p:attrNameLst>
                                      </p:cBhvr>
                                      <p:to>
                                        <a:schemeClr val="accent2"/>
                                      </p:to>
                                    </p:animClr>
                                    <p:animClr clrSpc="rgb" dir="cw">
                                      <p:cBhvr>
                                        <p:cTn id="14" dur="500" fill="hold"/>
                                        <p:tgtEl>
                                          <p:spTgt spid="3">
                                            <p:txEl>
                                              <p:pRg st="1" end="1"/>
                                            </p:txEl>
                                          </p:spTgt>
                                        </p:tgtEl>
                                        <p:attrNameLst>
                                          <p:attrName>fillcolor</p:attrName>
                                        </p:attrNameLst>
                                      </p:cBhvr>
                                      <p:to>
                                        <a:schemeClr val="accent2"/>
                                      </p:to>
                                    </p:animClr>
                                    <p:set>
                                      <p:cBhvr>
                                        <p:cTn id="15" dur="500" fill="hold"/>
                                        <p:tgtEl>
                                          <p:spTgt spid="3">
                                            <p:txEl>
                                              <p:pRg st="1" end="1"/>
                                            </p:txEl>
                                          </p:spTgt>
                                        </p:tgtEl>
                                        <p:attrNameLst>
                                          <p:attrName>fill.type</p:attrName>
                                        </p:attrNameLst>
                                      </p:cBhvr>
                                      <p:to>
                                        <p:strVal val="solid"/>
                                      </p:to>
                                    </p:set>
                                    <p:set>
                                      <p:cBhvr>
                                        <p:cTn id="16"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84BDB-DA93-4FD4-BC9F-408CCE9A0374}"/>
              </a:ext>
            </a:extLst>
          </p:cNvPr>
          <p:cNvSpPr>
            <a:spLocks noGrp="1"/>
          </p:cNvSpPr>
          <p:nvPr>
            <p:ph type="title"/>
          </p:nvPr>
        </p:nvSpPr>
        <p:spPr>
          <a:xfrm>
            <a:off x="457200" y="547456"/>
            <a:ext cx="8229600" cy="856488"/>
          </a:xfrm>
        </p:spPr>
        <p:txBody>
          <a:bodyPr>
            <a:normAutofit/>
          </a:bodyPr>
          <a:lstStyle/>
          <a:p>
            <a:r>
              <a:rPr lang="en-US" sz="4400" dirty="0"/>
              <a:t>What is Abstract Data Type (ADT)?</a:t>
            </a:r>
            <a:endParaRPr lang="en-IN" sz="4400" dirty="0"/>
          </a:p>
        </p:txBody>
      </p:sp>
      <p:sp>
        <p:nvSpPr>
          <p:cNvPr id="3" name="Content Placeholder 2">
            <a:extLst>
              <a:ext uri="{FF2B5EF4-FFF2-40B4-BE49-F238E27FC236}">
                <a16:creationId xmlns:a16="http://schemas.microsoft.com/office/drawing/2014/main" id="{B1F3D1FF-DFAB-43AF-AF88-ACB2186CC30B}"/>
              </a:ext>
            </a:extLst>
          </p:cNvPr>
          <p:cNvSpPr>
            <a:spLocks noGrp="1"/>
          </p:cNvSpPr>
          <p:nvPr>
            <p:ph idx="1"/>
          </p:nvPr>
        </p:nvSpPr>
        <p:spPr>
          <a:xfrm>
            <a:off x="457200" y="1403944"/>
            <a:ext cx="8229600" cy="4920656"/>
          </a:xfrm>
        </p:spPr>
        <p:txBody>
          <a:bodyPr>
            <a:normAutofit fontScale="92500" lnSpcReduction="10000"/>
          </a:bodyPr>
          <a:lstStyle/>
          <a:p>
            <a:pPr algn="just">
              <a:lnSpc>
                <a:spcPct val="150000"/>
              </a:lnSpc>
              <a:buFont typeface="Wingdings" panose="05000000000000000000" pitchFamily="2" charset="2"/>
              <a:buChar char="Ø"/>
            </a:pPr>
            <a:r>
              <a:rPr lang="en-US" sz="2000" dirty="0"/>
              <a:t> A useful tool for specifying the logical properties of a data type is the Abstract Data Type or ADT.</a:t>
            </a:r>
          </a:p>
          <a:p>
            <a:pPr algn="just">
              <a:lnSpc>
                <a:spcPct val="150000"/>
              </a:lnSpc>
              <a:buFont typeface="Wingdings" panose="05000000000000000000" pitchFamily="2" charset="2"/>
              <a:buChar char="Ø"/>
            </a:pPr>
            <a:r>
              <a:rPr lang="en-US" sz="2000" dirty="0"/>
              <a:t>An Abstract  Data Type is a mathematical model containing a set of values and a set of operations that can be performed on those values.</a:t>
            </a:r>
          </a:p>
          <a:p>
            <a:pPr algn="just">
              <a:lnSpc>
                <a:spcPct val="150000"/>
              </a:lnSpc>
              <a:buFont typeface="Wingdings" panose="05000000000000000000" pitchFamily="2" charset="2"/>
              <a:buChar char="Ø"/>
            </a:pPr>
            <a:r>
              <a:rPr lang="en-US" sz="2000" dirty="0"/>
              <a:t> An Abstract data Type is a special kind of data type, whose behavior is defined by a set of values and set of predefined operations.</a:t>
            </a:r>
          </a:p>
          <a:p>
            <a:pPr algn="just">
              <a:lnSpc>
                <a:spcPct val="150000"/>
              </a:lnSpc>
              <a:buFont typeface="Wingdings" panose="05000000000000000000" pitchFamily="2" charset="2"/>
              <a:buChar char="Ø"/>
            </a:pPr>
            <a:r>
              <a:rPr lang="en-US" sz="2000" dirty="0"/>
              <a:t>An ADT is a logical description of how we view that data and the operations.</a:t>
            </a:r>
          </a:p>
          <a:p>
            <a:pPr algn="just">
              <a:lnSpc>
                <a:spcPct val="150000"/>
              </a:lnSpc>
              <a:buFont typeface="Wingdings" panose="05000000000000000000" pitchFamily="2" charset="2"/>
              <a:buChar char="Ø"/>
            </a:pPr>
            <a:r>
              <a:rPr lang="en-US" sz="2000" dirty="0"/>
              <a:t> ADT provides an implementation independent view of data.</a:t>
            </a:r>
          </a:p>
          <a:p>
            <a:pPr algn="just">
              <a:lnSpc>
                <a:spcPct val="150000"/>
              </a:lnSpc>
              <a:buFont typeface="Wingdings" panose="05000000000000000000" pitchFamily="2" charset="2"/>
              <a:buChar char="Ø"/>
            </a:pPr>
            <a:r>
              <a:rPr lang="en-US" sz="2000" dirty="0"/>
              <a:t> The implementation of an abstract data type, often referred to as a Data Structure, will require that we provide a physical view of data.</a:t>
            </a:r>
            <a:endParaRPr lang="en-IN" sz="2000" dirty="0"/>
          </a:p>
        </p:txBody>
      </p:sp>
    </p:spTree>
    <p:extLst>
      <p:ext uri="{BB962C8B-B14F-4D97-AF65-F5344CB8AC3E}">
        <p14:creationId xmlns:p14="http://schemas.microsoft.com/office/powerpoint/2010/main" val="283146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0C255-D5D6-4D00-91B6-98A400B5A23A}"/>
              </a:ext>
            </a:extLst>
          </p:cNvPr>
          <p:cNvSpPr>
            <a:spLocks noGrp="1"/>
          </p:cNvSpPr>
          <p:nvPr>
            <p:ph type="title"/>
          </p:nvPr>
        </p:nvSpPr>
        <p:spPr>
          <a:xfrm>
            <a:off x="457200" y="533400"/>
            <a:ext cx="8229600" cy="780288"/>
          </a:xfrm>
        </p:spPr>
        <p:txBody>
          <a:bodyPr>
            <a:normAutofit/>
          </a:bodyPr>
          <a:lstStyle/>
          <a:p>
            <a:r>
              <a:rPr lang="en-US" sz="4000" dirty="0"/>
              <a:t>What is Data Structure?</a:t>
            </a:r>
            <a:endParaRPr lang="en-IN" sz="4000" dirty="0"/>
          </a:p>
        </p:txBody>
      </p:sp>
      <p:sp>
        <p:nvSpPr>
          <p:cNvPr id="3" name="Content Placeholder 2">
            <a:extLst>
              <a:ext uri="{FF2B5EF4-FFF2-40B4-BE49-F238E27FC236}">
                <a16:creationId xmlns:a16="http://schemas.microsoft.com/office/drawing/2014/main" id="{7B5CB814-53FD-4F28-B387-15024255DA04}"/>
              </a:ext>
            </a:extLst>
          </p:cNvPr>
          <p:cNvSpPr>
            <a:spLocks noGrp="1"/>
          </p:cNvSpPr>
          <p:nvPr>
            <p:ph idx="1"/>
          </p:nvPr>
        </p:nvSpPr>
        <p:spPr>
          <a:xfrm>
            <a:off x="457199" y="1313688"/>
            <a:ext cx="3451335" cy="3258312"/>
          </a:xfrm>
        </p:spPr>
        <p:txBody>
          <a:bodyPr>
            <a:normAutofit/>
          </a:bodyPr>
          <a:lstStyle/>
          <a:p>
            <a:pPr algn="just"/>
            <a:r>
              <a:rPr lang="en-US" sz="1800" dirty="0"/>
              <a:t>Data may be organized in many different ways; the logical or mathematical model of a particular organization of data is called Data Structure.</a:t>
            </a:r>
          </a:p>
          <a:p>
            <a:pPr algn="just"/>
            <a:r>
              <a:rPr lang="en-US" sz="1800" dirty="0"/>
              <a:t>Data structure is a way to store and organized data so that it can be used efficiently.</a:t>
            </a:r>
            <a:endParaRPr lang="en-IN" sz="1800" dirty="0"/>
          </a:p>
        </p:txBody>
      </p:sp>
      <p:pic>
        <p:nvPicPr>
          <p:cNvPr id="5" name="Picture 4">
            <a:extLst>
              <a:ext uri="{FF2B5EF4-FFF2-40B4-BE49-F238E27FC236}">
                <a16:creationId xmlns:a16="http://schemas.microsoft.com/office/drawing/2014/main" id="{07FA4CA0-B41A-45B3-9844-4DBECADFD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1514964"/>
            <a:ext cx="1280576" cy="1503285"/>
          </a:xfrm>
          <a:prstGeom prst="rect">
            <a:avLst/>
          </a:prstGeom>
        </p:spPr>
      </p:pic>
      <p:pic>
        <p:nvPicPr>
          <p:cNvPr id="7" name="Picture 6">
            <a:extLst>
              <a:ext uri="{FF2B5EF4-FFF2-40B4-BE49-F238E27FC236}">
                <a16:creationId xmlns:a16="http://schemas.microsoft.com/office/drawing/2014/main" id="{7A34ECAB-B8BF-421A-8AFE-35B4872C2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305" y="1313688"/>
            <a:ext cx="2447925" cy="2314575"/>
          </a:xfrm>
          <a:prstGeom prst="rect">
            <a:avLst/>
          </a:prstGeom>
        </p:spPr>
      </p:pic>
      <p:pic>
        <p:nvPicPr>
          <p:cNvPr id="9" name="Picture 8">
            <a:extLst>
              <a:ext uri="{FF2B5EF4-FFF2-40B4-BE49-F238E27FC236}">
                <a16:creationId xmlns:a16="http://schemas.microsoft.com/office/drawing/2014/main" id="{C55B8B98-D42D-4EF0-AA2D-4CD92F0689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0455" y="4457550"/>
            <a:ext cx="1992540" cy="1992540"/>
          </a:xfrm>
          <a:prstGeom prst="rect">
            <a:avLst/>
          </a:prstGeom>
        </p:spPr>
      </p:pic>
      <p:pic>
        <p:nvPicPr>
          <p:cNvPr id="11" name="Picture 10">
            <a:extLst>
              <a:ext uri="{FF2B5EF4-FFF2-40B4-BE49-F238E27FC236}">
                <a16:creationId xmlns:a16="http://schemas.microsoft.com/office/drawing/2014/main" id="{B50B50EE-14BD-4C31-AD98-4D02160D0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0243" y="3870460"/>
            <a:ext cx="2063557" cy="2641773"/>
          </a:xfrm>
          <a:prstGeom prst="rect">
            <a:avLst/>
          </a:prstGeom>
        </p:spPr>
      </p:pic>
      <p:pic>
        <p:nvPicPr>
          <p:cNvPr id="13" name="Picture 12">
            <a:extLst>
              <a:ext uri="{FF2B5EF4-FFF2-40B4-BE49-F238E27FC236}">
                <a16:creationId xmlns:a16="http://schemas.microsoft.com/office/drawing/2014/main" id="{28489E0E-13DC-4AE1-8FE9-CF4A9BC2D5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197" y="4800600"/>
            <a:ext cx="1950212" cy="1950212"/>
          </a:xfrm>
          <a:prstGeom prst="rect">
            <a:avLst/>
          </a:prstGeom>
        </p:spPr>
      </p:pic>
      <p:pic>
        <p:nvPicPr>
          <p:cNvPr id="17" name="Picture 16">
            <a:extLst>
              <a:ext uri="{FF2B5EF4-FFF2-40B4-BE49-F238E27FC236}">
                <a16:creationId xmlns:a16="http://schemas.microsoft.com/office/drawing/2014/main" id="{82950293-EEB7-4973-A4BC-9537BD85C0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9800" y="3219525"/>
            <a:ext cx="2744326" cy="3348078"/>
          </a:xfrm>
          <a:prstGeom prst="rect">
            <a:avLst/>
          </a:prstGeom>
        </p:spPr>
      </p:pic>
    </p:spTree>
    <p:extLst>
      <p:ext uri="{BB962C8B-B14F-4D97-AF65-F5344CB8AC3E}">
        <p14:creationId xmlns:p14="http://schemas.microsoft.com/office/powerpoint/2010/main" val="406991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1000" fill="hold"/>
                                        <p:tgtEl>
                                          <p:spTgt spid="17"/>
                                        </p:tgtEl>
                                        <p:attrNameLst>
                                          <p:attrName>ppt_w</p:attrName>
                                        </p:attrNameLst>
                                      </p:cBhvr>
                                      <p:tavLst>
                                        <p:tav tm="0">
                                          <p:val>
                                            <p:fltVal val="0"/>
                                          </p:val>
                                        </p:tav>
                                        <p:tav tm="100000">
                                          <p:val>
                                            <p:strVal val="#ppt_w"/>
                                          </p:val>
                                        </p:tav>
                                      </p:tavLst>
                                    </p:anim>
                                    <p:anim calcmode="lin" valueType="num">
                                      <p:cBhvr>
                                        <p:cTn id="24" dur="1000" fill="hold"/>
                                        <p:tgtEl>
                                          <p:spTgt spid="17"/>
                                        </p:tgtEl>
                                        <p:attrNameLst>
                                          <p:attrName>ppt_h</p:attrName>
                                        </p:attrNameLst>
                                      </p:cBhvr>
                                      <p:tavLst>
                                        <p:tav tm="0">
                                          <p:val>
                                            <p:fltVal val="0"/>
                                          </p:val>
                                        </p:tav>
                                        <p:tav tm="100000">
                                          <p:val>
                                            <p:strVal val="#ppt_h"/>
                                          </p:val>
                                        </p:tav>
                                      </p:tavLst>
                                    </p:anim>
                                    <p:anim calcmode="lin" valueType="num">
                                      <p:cBhvr>
                                        <p:cTn id="25" dur="1000" fill="hold"/>
                                        <p:tgtEl>
                                          <p:spTgt spid="17"/>
                                        </p:tgtEl>
                                        <p:attrNameLst>
                                          <p:attrName>style.rotation</p:attrName>
                                        </p:attrNameLst>
                                      </p:cBhvr>
                                      <p:tavLst>
                                        <p:tav tm="0">
                                          <p:val>
                                            <p:fltVal val="90"/>
                                          </p:val>
                                        </p:tav>
                                        <p:tav tm="100000">
                                          <p:val>
                                            <p:fltVal val="0"/>
                                          </p:val>
                                        </p:tav>
                                      </p:tavLst>
                                    </p:anim>
                                    <p:animEffect transition="in" filter="fade">
                                      <p:cBhvr>
                                        <p:cTn id="26" dur="10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1000" fill="hold"/>
                                        <p:tgtEl>
                                          <p:spTgt spid="11"/>
                                        </p:tgtEl>
                                        <p:attrNameLst>
                                          <p:attrName>ppt_w</p:attrName>
                                        </p:attrNameLst>
                                      </p:cBhvr>
                                      <p:tavLst>
                                        <p:tav tm="0">
                                          <p:val>
                                            <p:fltVal val="0"/>
                                          </p:val>
                                        </p:tav>
                                        <p:tav tm="100000">
                                          <p:val>
                                            <p:strVal val="#ppt_w"/>
                                          </p:val>
                                        </p:tav>
                                      </p:tavLst>
                                    </p:anim>
                                    <p:anim calcmode="lin" valueType="num">
                                      <p:cBhvr>
                                        <p:cTn id="40" dur="1000" fill="hold"/>
                                        <p:tgtEl>
                                          <p:spTgt spid="11"/>
                                        </p:tgtEl>
                                        <p:attrNameLst>
                                          <p:attrName>ppt_h</p:attrName>
                                        </p:attrNameLst>
                                      </p:cBhvr>
                                      <p:tavLst>
                                        <p:tav tm="0">
                                          <p:val>
                                            <p:fltVal val="0"/>
                                          </p:val>
                                        </p:tav>
                                        <p:tav tm="100000">
                                          <p:val>
                                            <p:strVal val="#ppt_h"/>
                                          </p:val>
                                        </p:tav>
                                      </p:tavLst>
                                    </p:anim>
                                    <p:anim calcmode="lin" valueType="num">
                                      <p:cBhvr>
                                        <p:cTn id="41" dur="1000" fill="hold"/>
                                        <p:tgtEl>
                                          <p:spTgt spid="11"/>
                                        </p:tgtEl>
                                        <p:attrNameLst>
                                          <p:attrName>style.rotation</p:attrName>
                                        </p:attrNameLst>
                                      </p:cBhvr>
                                      <p:tavLst>
                                        <p:tav tm="0">
                                          <p:val>
                                            <p:fltVal val="90"/>
                                          </p:val>
                                        </p:tav>
                                        <p:tav tm="100000">
                                          <p:val>
                                            <p:fltVal val="0"/>
                                          </p:val>
                                        </p:tav>
                                      </p:tavLst>
                                    </p:anim>
                                    <p:animEffect transition="in" filter="fade">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1000" fill="hold"/>
                                        <p:tgtEl>
                                          <p:spTgt spid="13"/>
                                        </p:tgtEl>
                                        <p:attrNameLst>
                                          <p:attrName>ppt_w</p:attrName>
                                        </p:attrNameLst>
                                      </p:cBhvr>
                                      <p:tavLst>
                                        <p:tav tm="0">
                                          <p:val>
                                            <p:fltVal val="0"/>
                                          </p:val>
                                        </p:tav>
                                        <p:tav tm="100000">
                                          <p:val>
                                            <p:strVal val="#ppt_w"/>
                                          </p:val>
                                        </p:tav>
                                      </p:tavLst>
                                    </p:anim>
                                    <p:anim calcmode="lin" valueType="num">
                                      <p:cBhvr>
                                        <p:cTn id="48" dur="1000" fill="hold"/>
                                        <p:tgtEl>
                                          <p:spTgt spid="13"/>
                                        </p:tgtEl>
                                        <p:attrNameLst>
                                          <p:attrName>ppt_h</p:attrName>
                                        </p:attrNameLst>
                                      </p:cBhvr>
                                      <p:tavLst>
                                        <p:tav tm="0">
                                          <p:val>
                                            <p:fltVal val="0"/>
                                          </p:val>
                                        </p:tav>
                                        <p:tav tm="100000">
                                          <p:val>
                                            <p:strVal val="#ppt_h"/>
                                          </p:val>
                                        </p:tav>
                                      </p:tavLst>
                                    </p:anim>
                                    <p:anim calcmode="lin" valueType="num">
                                      <p:cBhvr>
                                        <p:cTn id="49" dur="1000" fill="hold"/>
                                        <p:tgtEl>
                                          <p:spTgt spid="13"/>
                                        </p:tgtEl>
                                        <p:attrNameLst>
                                          <p:attrName>style.rotation</p:attrName>
                                        </p:attrNameLst>
                                      </p:cBhvr>
                                      <p:tavLst>
                                        <p:tav tm="0">
                                          <p:val>
                                            <p:fltVal val="90"/>
                                          </p:val>
                                        </p:tav>
                                        <p:tav tm="100000">
                                          <p:val>
                                            <p:fltVal val="0"/>
                                          </p:val>
                                        </p:tav>
                                      </p:tavLst>
                                    </p:anim>
                                    <p:animEffect transition="in" filter="fade">
                                      <p:cBhvr>
                                        <p:cTn id="50" dur="10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fade">
                                      <p:cBhvr>
                                        <p:cTn id="55" dur="1000"/>
                                        <p:tgtEl>
                                          <p:spTgt spid="3">
                                            <p:txEl>
                                              <p:pRg st="1" end="1"/>
                                            </p:txEl>
                                          </p:spTgt>
                                        </p:tgtEl>
                                      </p:cBhvr>
                                    </p:animEffect>
                                    <p:anim calcmode="lin" valueType="num">
                                      <p:cBhvr>
                                        <p:cTn id="5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3">
                                            <p:txEl>
                                              <p:pRg st="0" end="0"/>
                                            </p:txEl>
                                          </p:spTgt>
                                        </p:tgtEl>
                                        <p:attrNameLst>
                                          <p:attrName>style.visibility</p:attrName>
                                        </p:attrNameLst>
                                      </p:cBhvr>
                                      <p:to>
                                        <p:strVal val="visible"/>
                                      </p:to>
                                    </p:set>
                                    <p:animEffect transition="in" filter="fade">
                                      <p:cBhvr>
                                        <p:cTn id="62" dur="1000"/>
                                        <p:tgtEl>
                                          <p:spTgt spid="3">
                                            <p:txEl>
                                              <p:pRg st="0" end="0"/>
                                            </p:txEl>
                                          </p:spTgt>
                                        </p:tgtEl>
                                      </p:cBhvr>
                                    </p:animEffect>
                                    <p:anim calcmode="lin" valueType="num">
                                      <p:cBhvr>
                                        <p:cTn id="6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2418</TotalTime>
  <Words>1359</Words>
  <Application>Microsoft Office PowerPoint</Application>
  <PresentationFormat>On-screen Show (4:3)</PresentationFormat>
  <Paragraphs>161</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Constantia</vt:lpstr>
      <vt:lpstr>Wingdings</vt:lpstr>
      <vt:lpstr>Wingdings 2</vt:lpstr>
      <vt:lpstr>Flow</vt:lpstr>
      <vt:lpstr>Data Structure &amp; Algorithms (PCC-CS301)</vt:lpstr>
      <vt:lpstr>Data Structure &amp; Algorithms Textbook and Reference books:</vt:lpstr>
      <vt:lpstr>Outline : Lecture 1</vt:lpstr>
      <vt:lpstr>What is Data Structure &amp; Algorithms subject?</vt:lpstr>
      <vt:lpstr>PowerPoint Presentation</vt:lpstr>
      <vt:lpstr>PowerPoint Presentation</vt:lpstr>
      <vt:lpstr>Example of Data &amp; information:</vt:lpstr>
      <vt:lpstr>What is Abstract Data Type (ADT)?</vt:lpstr>
      <vt:lpstr>What is Data Structure?</vt:lpstr>
      <vt:lpstr>Algorithm:</vt:lpstr>
      <vt:lpstr>Characteristic of an Algorithm:</vt:lpstr>
      <vt:lpstr>Analysis of Algorithm:</vt:lpstr>
      <vt:lpstr>Analysis of Algorithm: (Cont….)</vt:lpstr>
      <vt:lpstr>Analysis of Algorithm: (Cont….)</vt:lpstr>
      <vt:lpstr>Analysis of Algorithm: (Cont….)</vt:lpstr>
      <vt:lpstr>Rules for calculating Time Complexity of an Algorithm:</vt:lpstr>
      <vt:lpstr>How to calculate time complexity of an algorithm?</vt:lpstr>
      <vt:lpstr>Waiting for   a                      long time…</vt:lpstr>
      <vt:lpstr>Questions ????</vt:lpstr>
    </vt:vector>
  </TitlesOfParts>
  <Company>stcet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Asymptotic Notation</dc:title>
  <dc:creator>stc/cs/comp-7</dc:creator>
  <cp:lastModifiedBy>91974</cp:lastModifiedBy>
  <cp:revision>204</cp:revision>
  <dcterms:created xsi:type="dcterms:W3CDTF">2013-06-21T05:24:24Z</dcterms:created>
  <dcterms:modified xsi:type="dcterms:W3CDTF">2021-10-05T05:42:57Z</dcterms:modified>
</cp:coreProperties>
</file>